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132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D02E-08A9-4659-AE9D-26B8B332250E}" type="datetimeFigureOut">
              <a:rPr lang="en-GB" smtClean="0"/>
              <a:t>20/09/2019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70F5-F169-4149-AF21-F54E5295C1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137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D02E-08A9-4659-AE9D-26B8B332250E}" type="datetimeFigureOut">
              <a:rPr lang="en-GB" smtClean="0"/>
              <a:t>20/09/2019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70F5-F169-4149-AF21-F54E5295C1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8475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D02E-08A9-4659-AE9D-26B8B332250E}" type="datetimeFigureOut">
              <a:rPr lang="en-GB" smtClean="0"/>
              <a:t>20/09/2019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70F5-F169-4149-AF21-F54E5295C1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953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D02E-08A9-4659-AE9D-26B8B332250E}" type="datetimeFigureOut">
              <a:rPr lang="en-GB" smtClean="0"/>
              <a:t>20/09/2019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70F5-F169-4149-AF21-F54E5295C1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752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D02E-08A9-4659-AE9D-26B8B332250E}" type="datetimeFigureOut">
              <a:rPr lang="en-GB" smtClean="0"/>
              <a:t>20/09/2019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70F5-F169-4149-AF21-F54E5295C1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744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D02E-08A9-4659-AE9D-26B8B332250E}" type="datetimeFigureOut">
              <a:rPr lang="en-GB" smtClean="0"/>
              <a:t>20/09/2019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70F5-F169-4149-AF21-F54E5295C1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738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D02E-08A9-4659-AE9D-26B8B332250E}" type="datetimeFigureOut">
              <a:rPr lang="en-GB" smtClean="0"/>
              <a:t>20/09/2019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70F5-F169-4149-AF21-F54E5295C1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830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D02E-08A9-4659-AE9D-26B8B332250E}" type="datetimeFigureOut">
              <a:rPr lang="en-GB" smtClean="0"/>
              <a:t>20/09/2019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70F5-F169-4149-AF21-F54E5295C1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578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D02E-08A9-4659-AE9D-26B8B332250E}" type="datetimeFigureOut">
              <a:rPr lang="en-GB" smtClean="0"/>
              <a:t>20/09/2019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70F5-F169-4149-AF21-F54E5295C1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644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D02E-08A9-4659-AE9D-26B8B332250E}" type="datetimeFigureOut">
              <a:rPr lang="en-GB" smtClean="0"/>
              <a:t>20/09/2019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70F5-F169-4149-AF21-F54E5295C1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4845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D02E-08A9-4659-AE9D-26B8B332250E}" type="datetimeFigureOut">
              <a:rPr lang="en-GB" smtClean="0"/>
              <a:t>20/09/2019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70F5-F169-4149-AF21-F54E5295C1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5429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4D02E-08A9-4659-AE9D-26B8B332250E}" type="datetimeFigureOut">
              <a:rPr lang="en-GB" smtClean="0"/>
              <a:t>20/09/2019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670F5-F169-4149-AF21-F54E5295C1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4296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B24769-A7FF-4A4A-9F7B-7948C43078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FFFF00"/>
                </a:solidFill>
              </a:rPr>
              <a:t>Marriage and Relationships</a:t>
            </a:r>
            <a:r>
              <a:rPr lang="en-GB" dirty="0"/>
              <a:t>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6479CB2-36C8-44AA-A71D-C131E30EBF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700" dirty="0">
                <a:solidFill>
                  <a:srgbClr val="FFFF00"/>
                </a:solidFill>
              </a:rPr>
              <a:t>Revd Canon Dr Andrew Wood</a:t>
            </a:r>
          </a:p>
          <a:p>
            <a:r>
              <a:rPr lang="en-GB" sz="2700" dirty="0">
                <a:solidFill>
                  <a:srgbClr val="FFFF00"/>
                </a:solidFill>
              </a:rPr>
              <a:t>Revd Dr Ruth Midcalf</a:t>
            </a:r>
          </a:p>
        </p:txBody>
      </p:sp>
    </p:spTree>
    <p:extLst>
      <p:ext uri="{BB962C8B-B14F-4D97-AF65-F5344CB8AC3E}">
        <p14:creationId xmlns:p14="http://schemas.microsoft.com/office/powerpoint/2010/main" val="281853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B24769-A7FF-4A4A-9F7B-7948C4307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FFFF00"/>
                </a:solidFill>
              </a:rPr>
              <a:t>Background</a:t>
            </a:r>
            <a:r>
              <a:rPr lang="en-GB" dirty="0"/>
              <a:t>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6479CB2-36C8-44AA-A71D-C131E30EBF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700" dirty="0">
                <a:solidFill>
                  <a:srgbClr val="FFFF00"/>
                </a:solidFill>
              </a:rPr>
              <a:t>1993 Resolutions</a:t>
            </a:r>
          </a:p>
          <a:p>
            <a:r>
              <a:rPr lang="en-GB" sz="2700" dirty="0">
                <a:solidFill>
                  <a:srgbClr val="FFFF00"/>
                </a:solidFill>
              </a:rPr>
              <a:t>Formation of Marriage and Relationships Task Group</a:t>
            </a:r>
          </a:p>
          <a:p>
            <a:r>
              <a:rPr lang="en-GB" sz="2700" dirty="0">
                <a:solidFill>
                  <a:srgbClr val="FFFF00"/>
                </a:solidFill>
              </a:rPr>
              <a:t>Publication of “God In Love Unites Us” report (published in May 2019 as part of Conference Agenda)</a:t>
            </a:r>
          </a:p>
          <a:p>
            <a:r>
              <a:rPr lang="en-GB" sz="2700" dirty="0">
                <a:solidFill>
                  <a:srgbClr val="FFFF00"/>
                </a:solidFill>
              </a:rPr>
              <a:t>June/July 2019: Conference debates report and determines resolutions as provisional legislation</a:t>
            </a:r>
          </a:p>
        </p:txBody>
      </p:sp>
    </p:spTree>
    <p:extLst>
      <p:ext uri="{BB962C8B-B14F-4D97-AF65-F5344CB8AC3E}">
        <p14:creationId xmlns:p14="http://schemas.microsoft.com/office/powerpoint/2010/main" val="408237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B24769-A7FF-4A4A-9F7B-7948C4307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FFFF00"/>
                </a:solidFill>
              </a:rPr>
              <a:t>What happens next?</a:t>
            </a:r>
            <a:r>
              <a:rPr lang="en-GB" dirty="0"/>
              <a:t>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6479CB2-36C8-44AA-A71D-C131E30EBF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700" dirty="0">
                <a:solidFill>
                  <a:srgbClr val="FFFF00"/>
                </a:solidFill>
              </a:rPr>
              <a:t>Two main conversations:</a:t>
            </a:r>
          </a:p>
          <a:p>
            <a:pPr lvl="1"/>
            <a:r>
              <a:rPr lang="en-GB" sz="2400" dirty="0">
                <a:solidFill>
                  <a:srgbClr val="FFFF00"/>
                </a:solidFill>
              </a:rPr>
              <a:t>Connexional Law and Polity Committee  - consider amendments to Standing Orders</a:t>
            </a:r>
          </a:p>
          <a:p>
            <a:pPr marL="342900" lvl="1" indent="0">
              <a:buNone/>
            </a:pPr>
            <a:endParaRPr lang="en-GB" sz="2400" dirty="0">
              <a:solidFill>
                <a:srgbClr val="FFFF00"/>
              </a:solidFill>
            </a:endParaRPr>
          </a:p>
          <a:p>
            <a:pPr lvl="1"/>
            <a:r>
              <a:rPr lang="en-GB" sz="2400" b="1" dirty="0">
                <a:solidFill>
                  <a:srgbClr val="FFFF00"/>
                </a:solidFill>
              </a:rPr>
              <a:t>Consultation Period in all Districts across the Connexion prior to votes in Synods in March/April/May 2020</a:t>
            </a:r>
          </a:p>
        </p:txBody>
      </p:sp>
    </p:spTree>
    <p:extLst>
      <p:ext uri="{BB962C8B-B14F-4D97-AF65-F5344CB8AC3E}">
        <p14:creationId xmlns:p14="http://schemas.microsoft.com/office/powerpoint/2010/main" val="398469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B24769-A7FF-4A4A-9F7B-7948C4307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FFFF00"/>
                </a:solidFill>
              </a:rPr>
              <a:t>What happens next?</a:t>
            </a:r>
            <a:r>
              <a:rPr lang="en-GB" dirty="0"/>
              <a:t>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6479CB2-36C8-44AA-A71D-C131E30EB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8332470" cy="3263504"/>
          </a:xfrm>
        </p:spPr>
        <p:txBody>
          <a:bodyPr>
            <a:normAutofit/>
          </a:bodyPr>
          <a:lstStyle/>
          <a:p>
            <a:r>
              <a:rPr lang="en-GB" sz="2700" dirty="0">
                <a:solidFill>
                  <a:srgbClr val="FFFF00"/>
                </a:solidFill>
              </a:rPr>
              <a:t>Synod will vote on each resolution in the report</a:t>
            </a:r>
          </a:p>
          <a:p>
            <a:r>
              <a:rPr lang="en-GB" sz="2700" dirty="0">
                <a:solidFill>
                  <a:srgbClr val="FFFF00"/>
                </a:solidFill>
              </a:rPr>
              <a:t>Voting can be FOR, AGAINST or </a:t>
            </a:r>
            <a:br>
              <a:rPr lang="en-GB" sz="2700" dirty="0">
                <a:solidFill>
                  <a:srgbClr val="FFFF00"/>
                </a:solidFill>
              </a:rPr>
            </a:br>
            <a:r>
              <a:rPr lang="en-GB" sz="2700" dirty="0">
                <a:solidFill>
                  <a:srgbClr val="FFFF00"/>
                </a:solidFill>
              </a:rPr>
              <a:t>	</a:t>
            </a:r>
            <a:r>
              <a:rPr lang="en-GB" sz="2700">
                <a:solidFill>
                  <a:srgbClr val="FFFF00"/>
                </a:solidFill>
              </a:rPr>
              <a:t>	     TO </a:t>
            </a:r>
            <a:r>
              <a:rPr lang="en-GB" sz="2700" dirty="0">
                <a:solidFill>
                  <a:srgbClr val="FFFF00"/>
                </a:solidFill>
              </a:rPr>
              <a:t>AMEND THE RESOLUTION</a:t>
            </a:r>
          </a:p>
          <a:p>
            <a:r>
              <a:rPr lang="en-GB" sz="2700" dirty="0">
                <a:solidFill>
                  <a:srgbClr val="FFFF00"/>
                </a:solidFill>
              </a:rPr>
              <a:t>DPC has oversight of the consultation process</a:t>
            </a:r>
          </a:p>
          <a:p>
            <a:r>
              <a:rPr lang="en-GB" sz="2700" dirty="0">
                <a:solidFill>
                  <a:srgbClr val="FFFF00"/>
                </a:solidFill>
              </a:rPr>
              <a:t>Guidance will be sent to Synod representatives about the process of brining amendments</a:t>
            </a:r>
          </a:p>
        </p:txBody>
      </p:sp>
    </p:spTree>
    <p:extLst>
      <p:ext uri="{BB962C8B-B14F-4D97-AF65-F5344CB8AC3E}">
        <p14:creationId xmlns:p14="http://schemas.microsoft.com/office/powerpoint/2010/main" val="267079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B24769-A7FF-4A4A-9F7B-7948C4307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FFFF00"/>
                </a:solidFill>
              </a:rPr>
              <a:t>What are we asking you to do?</a:t>
            </a:r>
            <a:r>
              <a:rPr lang="en-GB" dirty="0"/>
              <a:t>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6479CB2-36C8-44AA-A71D-C131E30EB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20729"/>
            <a:ext cx="8332470" cy="38428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700" dirty="0">
                <a:solidFill>
                  <a:srgbClr val="FFFF00"/>
                </a:solidFill>
              </a:rPr>
              <a:t>Please </a:t>
            </a:r>
          </a:p>
          <a:p>
            <a:r>
              <a:rPr lang="en-GB" sz="2700" dirty="0">
                <a:solidFill>
                  <a:srgbClr val="FFFF00"/>
                </a:solidFill>
              </a:rPr>
              <a:t>Read the amended report – you should each have a copy </a:t>
            </a:r>
          </a:p>
          <a:p>
            <a:r>
              <a:rPr lang="en-GB" sz="2700" dirty="0">
                <a:solidFill>
                  <a:srgbClr val="FFFF00"/>
                </a:solidFill>
              </a:rPr>
              <a:t>Use the other resources that are available</a:t>
            </a:r>
          </a:p>
          <a:p>
            <a:pPr lvl="1"/>
            <a:r>
              <a:rPr lang="en-GB" sz="2400" dirty="0">
                <a:solidFill>
                  <a:srgbClr val="FFFF00"/>
                </a:solidFill>
              </a:rPr>
              <a:t>Study Guide</a:t>
            </a:r>
          </a:p>
          <a:p>
            <a:pPr lvl="1"/>
            <a:r>
              <a:rPr lang="en-GB" sz="2400" dirty="0">
                <a:solidFill>
                  <a:srgbClr val="FFFF00"/>
                </a:solidFill>
              </a:rPr>
              <a:t>Marriage and Relationships section of </a:t>
            </a:r>
            <a:br>
              <a:rPr lang="en-GB" sz="2400" dirty="0">
                <a:solidFill>
                  <a:srgbClr val="FFFF00"/>
                </a:solidFill>
              </a:rPr>
            </a:br>
            <a:r>
              <a:rPr lang="en-GB" sz="2400" dirty="0">
                <a:solidFill>
                  <a:srgbClr val="FFFF00"/>
                </a:solidFill>
              </a:rPr>
              <a:t>the Methodist Church website: </a:t>
            </a:r>
          </a:p>
          <a:p>
            <a:pPr marL="342900" lvl="1" indent="0">
              <a:buNone/>
            </a:pPr>
            <a:r>
              <a:rPr lang="en-GB" sz="2400" dirty="0">
                <a:solidFill>
                  <a:srgbClr val="FFFF00"/>
                </a:solidFill>
              </a:rPr>
              <a:t>	https://www.methodist.org.uk/about-us/the-methodist-	church/marriage-and-relationships-2019/</a:t>
            </a:r>
          </a:p>
        </p:txBody>
      </p:sp>
    </p:spTree>
    <p:extLst>
      <p:ext uri="{BB962C8B-B14F-4D97-AF65-F5344CB8AC3E}">
        <p14:creationId xmlns:p14="http://schemas.microsoft.com/office/powerpoint/2010/main" val="316649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B24769-A7FF-4A4A-9F7B-7948C4307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FFFF00"/>
                </a:solidFill>
              </a:rPr>
              <a:t>What resources are available?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6479CB2-36C8-44AA-A71D-C131E30EB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20729"/>
            <a:ext cx="8332470" cy="3842861"/>
          </a:xfrm>
        </p:spPr>
        <p:txBody>
          <a:bodyPr>
            <a:normAutofit/>
          </a:bodyPr>
          <a:lstStyle/>
          <a:p>
            <a:pPr lvl="1"/>
            <a:r>
              <a:rPr lang="en-GB" sz="2700" dirty="0">
                <a:solidFill>
                  <a:srgbClr val="FFFF00"/>
                </a:solidFill>
              </a:rPr>
              <a:t>Study Guide</a:t>
            </a:r>
          </a:p>
          <a:p>
            <a:pPr lvl="1"/>
            <a:r>
              <a:rPr lang="en-GB" sz="2700" dirty="0">
                <a:solidFill>
                  <a:srgbClr val="FFFF00"/>
                </a:solidFill>
              </a:rPr>
              <a:t>Marriage and Relationships section of the Methodist Church website: </a:t>
            </a:r>
          </a:p>
          <a:p>
            <a:pPr marL="342900" lvl="1" indent="0">
              <a:buNone/>
            </a:pPr>
            <a:r>
              <a:rPr lang="en-GB" sz="2400" dirty="0">
                <a:solidFill>
                  <a:srgbClr val="FFFF00"/>
                </a:solidFill>
              </a:rPr>
              <a:t>	https://www.methodist.org.uk/about-us/the-methodist-	church/marriage-and-relationships-2019/</a:t>
            </a:r>
          </a:p>
          <a:p>
            <a:pPr lvl="1"/>
            <a:r>
              <a:rPr lang="en-GB" sz="2700" dirty="0">
                <a:solidFill>
                  <a:srgbClr val="FFFF00"/>
                </a:solidFill>
              </a:rPr>
              <a:t>Material from Dignity and Worth and </a:t>
            </a:r>
            <a:br>
              <a:rPr lang="en-GB" sz="2700" dirty="0">
                <a:solidFill>
                  <a:srgbClr val="FFFF00"/>
                </a:solidFill>
              </a:rPr>
            </a:br>
            <a:r>
              <a:rPr lang="en-GB" sz="2700" dirty="0">
                <a:solidFill>
                  <a:srgbClr val="FFFF00"/>
                </a:solidFill>
              </a:rPr>
              <a:t>Methodist Evangelicals Together</a:t>
            </a:r>
          </a:p>
        </p:txBody>
      </p:sp>
    </p:spTree>
    <p:extLst>
      <p:ext uri="{BB962C8B-B14F-4D97-AF65-F5344CB8AC3E}">
        <p14:creationId xmlns:p14="http://schemas.microsoft.com/office/powerpoint/2010/main" val="271148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B24769-A7FF-4A4A-9F7B-7948C4307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FFFF00"/>
                </a:solidFill>
              </a:rPr>
              <a:t>What will happen post-Spring Synod 2020?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6479CB2-36C8-44AA-A71D-C131E30EB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710" y="2371249"/>
            <a:ext cx="8332470" cy="2852262"/>
          </a:xfrm>
        </p:spPr>
        <p:txBody>
          <a:bodyPr>
            <a:normAutofit/>
          </a:bodyPr>
          <a:lstStyle/>
          <a:p>
            <a:pPr lvl="1"/>
            <a:r>
              <a:rPr lang="en-GB" sz="2700" dirty="0">
                <a:solidFill>
                  <a:srgbClr val="FFFF00"/>
                </a:solidFill>
              </a:rPr>
              <a:t>Votes from Synod will be sent to the Connexional Team</a:t>
            </a:r>
          </a:p>
          <a:p>
            <a:pPr lvl="1"/>
            <a:r>
              <a:rPr lang="en-GB" sz="2700" dirty="0">
                <a:solidFill>
                  <a:srgbClr val="FFFF00"/>
                </a:solidFill>
              </a:rPr>
              <a:t>Results from all voting across the Connexion will be compiled in a report to the 2020 Conference</a:t>
            </a:r>
          </a:p>
          <a:p>
            <a:pPr lvl="1"/>
            <a:r>
              <a:rPr lang="en-GB" sz="2700" dirty="0">
                <a:solidFill>
                  <a:srgbClr val="FFFF00"/>
                </a:solidFill>
              </a:rPr>
              <a:t>Conference will vote on the resolutions </a:t>
            </a:r>
          </a:p>
        </p:txBody>
      </p:sp>
    </p:spTree>
    <p:extLst>
      <p:ext uri="{BB962C8B-B14F-4D97-AF65-F5344CB8AC3E}">
        <p14:creationId xmlns:p14="http://schemas.microsoft.com/office/powerpoint/2010/main" val="84620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54235"/>
          </a:xfrm>
        </p:spPr>
      </p:pic>
    </p:spTree>
    <p:extLst>
      <p:ext uri="{BB962C8B-B14F-4D97-AF65-F5344CB8AC3E}">
        <p14:creationId xmlns:p14="http://schemas.microsoft.com/office/powerpoint/2010/main" val="1431175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201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Marriage and Relationships </vt:lpstr>
      <vt:lpstr>Background </vt:lpstr>
      <vt:lpstr>What happens next? </vt:lpstr>
      <vt:lpstr>What happens next? </vt:lpstr>
      <vt:lpstr>What are we asking you to do? </vt:lpstr>
      <vt:lpstr>What resources are available?</vt:lpstr>
      <vt:lpstr>What will happen post-Spring Synod 2020?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Marriage and Relationships</dc:title>
  <dc:creator>Ruth Midcalf</dc:creator>
  <cp:lastModifiedBy>Trinity Methodist Church</cp:lastModifiedBy>
  <cp:revision>5</cp:revision>
  <dcterms:created xsi:type="dcterms:W3CDTF">2019-09-18T20:35:46Z</dcterms:created>
  <dcterms:modified xsi:type="dcterms:W3CDTF">2019-09-20T15:49:21Z</dcterms:modified>
</cp:coreProperties>
</file>