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5Ffs90cak21EoV8oE77Dy0scS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15a8e54a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15a8e54a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1115a8e54a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ooks.google.co.uk/books?id=BWliYnbUUwEC&amp;lpg=PP1&amp;dq=inauthor%3A%22Richard%20Louv%22&amp;pg=PA104#v=onepage&amp;q=protect%20what&amp;f=fals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1285875" y="569863"/>
            <a:ext cx="9905999" cy="1973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7200" b="1" dirty="0">
                <a:solidFill>
                  <a:schemeClr val="bg1"/>
                </a:solidFill>
              </a:rPr>
              <a:t>Imagining the Impossible </a:t>
            </a:r>
            <a:endParaRPr sz="7200" b="1" dirty="0">
              <a:solidFill>
                <a:schemeClr val="bg1"/>
              </a:solidFill>
            </a:endParaRPr>
          </a:p>
          <a:p>
            <a:pPr marL="0" lvl="0" indent="0" algn="ctr" rtl="0">
              <a:lnSpc>
                <a:spcPct val="90000"/>
              </a:lnSpc>
              <a:spcBef>
                <a:spcPts val="0"/>
              </a:spcBef>
              <a:spcAft>
                <a:spcPts val="0"/>
              </a:spcAft>
              <a:buClr>
                <a:schemeClr val="dk1"/>
              </a:buClr>
              <a:buSzPts val="6000"/>
              <a:buFont typeface="Calibri"/>
              <a:buNone/>
            </a:pPr>
            <a:r>
              <a:rPr lang="en-US" sz="4000" dirty="0">
                <a:solidFill>
                  <a:schemeClr val="bg1"/>
                </a:solidFill>
              </a:rPr>
              <a:t>in a time of  Climate and Nature Crisis</a:t>
            </a:r>
            <a:endParaRPr sz="4000" dirty="0">
              <a:solidFill>
                <a:schemeClr val="bg1"/>
              </a:solidFill>
            </a:endParaRPr>
          </a:p>
        </p:txBody>
      </p:sp>
      <p:sp>
        <p:nvSpPr>
          <p:cNvPr id="101" name="Google Shape;101;p1"/>
          <p:cNvSpPr txBox="1">
            <a:spLocks noGrp="1"/>
          </p:cNvSpPr>
          <p:nvPr>
            <p:ph type="subTitle" idx="1"/>
          </p:nvPr>
        </p:nvSpPr>
        <p:spPr>
          <a:xfrm>
            <a:off x="514350" y="3592195"/>
            <a:ext cx="7410449" cy="218948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4800" b="1" dirty="0">
                <a:solidFill>
                  <a:schemeClr val="bg1"/>
                </a:solidFill>
              </a:rPr>
              <a:t>Methodist Synod </a:t>
            </a:r>
            <a:endParaRPr sz="4800" dirty="0">
              <a:solidFill>
                <a:schemeClr val="bg1"/>
              </a:solidFill>
            </a:endParaRPr>
          </a:p>
          <a:p>
            <a:pPr marL="0" lvl="0" indent="0" algn="ctr" rtl="0">
              <a:lnSpc>
                <a:spcPct val="90000"/>
              </a:lnSpc>
              <a:spcBef>
                <a:spcPts val="1000"/>
              </a:spcBef>
              <a:spcAft>
                <a:spcPts val="0"/>
              </a:spcAft>
              <a:buClr>
                <a:schemeClr val="dk1"/>
              </a:buClr>
              <a:buSzPts val="2800"/>
              <a:buNone/>
            </a:pPr>
            <a:r>
              <a:rPr lang="en-US" sz="4800" dirty="0">
                <a:solidFill>
                  <a:schemeClr val="bg1"/>
                </a:solidFill>
              </a:rPr>
              <a:t>April 2023</a:t>
            </a:r>
            <a:endParaRPr sz="4800" dirty="0">
              <a:solidFill>
                <a:schemeClr val="bg1"/>
              </a:solidFill>
            </a:endParaRPr>
          </a:p>
          <a:p>
            <a:pPr marL="0" lvl="0" indent="0" algn="ctr" rtl="0">
              <a:lnSpc>
                <a:spcPct val="90000"/>
              </a:lnSpc>
              <a:spcBef>
                <a:spcPts val="1000"/>
              </a:spcBef>
              <a:spcAft>
                <a:spcPts val="0"/>
              </a:spcAft>
              <a:buClr>
                <a:schemeClr val="dk1"/>
              </a:buClr>
              <a:buSzPts val="2800"/>
              <a:buNone/>
            </a:pPr>
            <a:r>
              <a:rPr lang="en-US" sz="4800" b="1" dirty="0">
                <a:solidFill>
                  <a:schemeClr val="bg1"/>
                </a:solidFill>
              </a:rPr>
              <a:t>Andy Lester -- A Rocha UK</a:t>
            </a:r>
            <a:endParaRPr sz="4800" b="1" dirty="0">
              <a:solidFill>
                <a:schemeClr val="bg1"/>
              </a:solidFill>
            </a:endParaRPr>
          </a:p>
        </p:txBody>
      </p:sp>
      <p:pic>
        <p:nvPicPr>
          <p:cNvPr id="102" name="Google Shape;102;p1"/>
          <p:cNvPicPr preferRelativeResize="0"/>
          <p:nvPr/>
        </p:nvPicPr>
        <p:blipFill rotWithShape="1">
          <a:blip r:embed="rId3">
            <a:alphaModFix/>
          </a:blip>
          <a:srcRect/>
          <a:stretch/>
        </p:blipFill>
        <p:spPr>
          <a:xfrm>
            <a:off x="8897593" y="4955699"/>
            <a:ext cx="3137798" cy="17959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745025" y="0"/>
            <a:ext cx="10515600" cy="828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 </a:t>
            </a:r>
            <a:r>
              <a:rPr lang="en-US" b="1" dirty="0">
                <a:solidFill>
                  <a:srgbClr val="FF0000"/>
                </a:solidFill>
              </a:rPr>
              <a:t>Facts</a:t>
            </a:r>
            <a:r>
              <a:rPr lang="en-US" b="1" dirty="0">
                <a:solidFill>
                  <a:schemeClr val="bg1"/>
                </a:solidFill>
              </a:rPr>
              <a:t> on the disconnection from nature . . .</a:t>
            </a:r>
            <a:endParaRPr b="1" dirty="0">
              <a:solidFill>
                <a:schemeClr val="bg1"/>
              </a:solidFill>
            </a:endParaRPr>
          </a:p>
        </p:txBody>
      </p:sp>
      <p:sp>
        <p:nvSpPr>
          <p:cNvPr id="192" name="Google Shape;192;p9"/>
          <p:cNvSpPr txBox="1">
            <a:spLocks noGrp="1"/>
          </p:cNvSpPr>
          <p:nvPr>
            <p:ph type="body" idx="1"/>
          </p:nvPr>
        </p:nvSpPr>
        <p:spPr>
          <a:xfrm>
            <a:off x="219075" y="742950"/>
            <a:ext cx="11868150" cy="5962650"/>
          </a:xfrm>
          <a:prstGeom prst="rect">
            <a:avLst/>
          </a:prstGeom>
          <a:noFill/>
          <a:ln>
            <a:noFill/>
          </a:ln>
        </p:spPr>
        <p:txBody>
          <a:bodyPr spcFirstLastPara="1" wrap="square" lIns="91425" tIns="45700" rIns="91425" bIns="45700" anchor="t" anchorCtr="0">
            <a:normAutofit/>
          </a:bodyPr>
          <a:lstStyle/>
          <a:p>
            <a:pPr marL="228600" lvl="0" indent="-225229" algn="l" rtl="0">
              <a:lnSpc>
                <a:spcPct val="90000"/>
              </a:lnSpc>
              <a:spcBef>
                <a:spcPts val="0"/>
              </a:spcBef>
              <a:spcAft>
                <a:spcPts val="0"/>
              </a:spcAft>
              <a:buClr>
                <a:srgbClr val="666666"/>
              </a:buClr>
              <a:buSzPct val="100000"/>
              <a:buFont typeface="Arial"/>
              <a:buChar char="•"/>
            </a:pPr>
            <a:r>
              <a:rPr lang="en-US" sz="3272" b="1" i="0" dirty="0">
                <a:solidFill>
                  <a:schemeClr val="bg1"/>
                </a:solidFill>
              </a:rPr>
              <a:t>75% </a:t>
            </a:r>
            <a:r>
              <a:rPr lang="en-US" sz="3272" b="0" i="0" dirty="0">
                <a:solidFill>
                  <a:schemeClr val="bg1"/>
                </a:solidFill>
              </a:rPr>
              <a:t>of children spend less time outside than prison inmates (1)</a:t>
            </a:r>
            <a:r>
              <a:rPr lang="en-US" sz="3272" b="1" i="0" dirty="0">
                <a:solidFill>
                  <a:schemeClr val="bg1"/>
                </a:solidFill>
              </a:rPr>
              <a:t>.</a:t>
            </a:r>
            <a:endParaRPr sz="3272" b="0" i="0" dirty="0">
              <a:solidFill>
                <a:schemeClr val="bg1"/>
              </a:solidFill>
            </a:endParaRPr>
          </a:p>
          <a:p>
            <a:pPr marL="228600" lvl="0" indent="-225229" algn="l" rtl="0">
              <a:lnSpc>
                <a:spcPct val="90000"/>
              </a:lnSpc>
              <a:spcBef>
                <a:spcPts val="1000"/>
              </a:spcBef>
              <a:spcAft>
                <a:spcPts val="0"/>
              </a:spcAft>
              <a:buClr>
                <a:srgbClr val="666666"/>
              </a:buClr>
              <a:buSzPct val="100000"/>
              <a:buFont typeface="Arial"/>
              <a:buChar char="•"/>
            </a:pPr>
            <a:r>
              <a:rPr lang="en-US" sz="3272" b="1" i="0" dirty="0">
                <a:solidFill>
                  <a:schemeClr val="bg1"/>
                </a:solidFill>
              </a:rPr>
              <a:t>90% reduction</a:t>
            </a:r>
            <a:r>
              <a:rPr lang="en-US" sz="3272" b="0" i="0" dirty="0">
                <a:solidFill>
                  <a:schemeClr val="bg1"/>
                </a:solidFill>
              </a:rPr>
              <a:t> in the area that children explore and play in during their leisure time over the past 20 years. (2).</a:t>
            </a:r>
            <a:endParaRPr sz="3272" dirty="0">
              <a:solidFill>
                <a:schemeClr val="bg1"/>
              </a:solidFill>
            </a:endParaRPr>
          </a:p>
          <a:p>
            <a:pPr marL="228600" lvl="0" indent="-225229" algn="l" rtl="0">
              <a:lnSpc>
                <a:spcPct val="90000"/>
              </a:lnSpc>
              <a:spcBef>
                <a:spcPts val="1000"/>
              </a:spcBef>
              <a:spcAft>
                <a:spcPts val="0"/>
              </a:spcAft>
              <a:buClr>
                <a:srgbClr val="666666"/>
              </a:buClr>
              <a:buSzPct val="100000"/>
              <a:buFont typeface="Arial"/>
              <a:buChar char="•"/>
            </a:pPr>
            <a:r>
              <a:rPr lang="en-US" sz="3272" b="1" i="0" dirty="0">
                <a:solidFill>
                  <a:schemeClr val="bg1"/>
                </a:solidFill>
              </a:rPr>
              <a:t>One in five </a:t>
            </a:r>
            <a:r>
              <a:rPr lang="en-US" sz="3272" b="0" i="0" dirty="0">
                <a:solidFill>
                  <a:schemeClr val="bg1"/>
                </a:solidFill>
              </a:rPr>
              <a:t>children don’t play outside on an average day at all (3).</a:t>
            </a:r>
            <a:endParaRPr sz="3272" dirty="0">
              <a:solidFill>
                <a:schemeClr val="bg1"/>
              </a:solidFill>
            </a:endParaRPr>
          </a:p>
          <a:p>
            <a:pPr marL="228600" lvl="0" indent="-225229" algn="l" rtl="0">
              <a:lnSpc>
                <a:spcPct val="90000"/>
              </a:lnSpc>
              <a:spcBef>
                <a:spcPts val="1000"/>
              </a:spcBef>
              <a:spcAft>
                <a:spcPts val="0"/>
              </a:spcAft>
              <a:buClr>
                <a:srgbClr val="666666"/>
              </a:buClr>
              <a:buSzPct val="100000"/>
              <a:buFont typeface="Arial"/>
              <a:buChar char="•"/>
            </a:pPr>
            <a:r>
              <a:rPr lang="en-US" sz="3272" b="1" i="0" dirty="0">
                <a:solidFill>
                  <a:schemeClr val="bg1"/>
                </a:solidFill>
              </a:rPr>
              <a:t>One in nine</a:t>
            </a:r>
            <a:r>
              <a:rPr lang="en-US" sz="3272" b="0" i="0" dirty="0">
                <a:solidFill>
                  <a:schemeClr val="bg1"/>
                </a:solidFill>
              </a:rPr>
              <a:t> children had not set foot in a park, forest, beach or any other natural environment for at least a year (4).</a:t>
            </a:r>
            <a:endParaRPr sz="3272" dirty="0">
              <a:solidFill>
                <a:schemeClr val="bg1"/>
              </a:solidFill>
            </a:endParaRPr>
          </a:p>
          <a:p>
            <a:pPr marL="228600" lvl="0" indent="-225229" algn="l" rtl="0">
              <a:lnSpc>
                <a:spcPct val="90000"/>
              </a:lnSpc>
              <a:spcBef>
                <a:spcPts val="1000"/>
              </a:spcBef>
              <a:spcAft>
                <a:spcPts val="0"/>
              </a:spcAft>
              <a:buClr>
                <a:srgbClr val="666666"/>
              </a:buClr>
              <a:buSzPct val="100000"/>
              <a:buFont typeface="Arial"/>
              <a:buChar char="•"/>
            </a:pPr>
            <a:r>
              <a:rPr lang="en-US" sz="3272" b="1" i="0" dirty="0">
                <a:solidFill>
                  <a:schemeClr val="bg1"/>
                </a:solidFill>
              </a:rPr>
              <a:t>Four out of five</a:t>
            </a:r>
            <a:r>
              <a:rPr lang="en-US" sz="3272" b="0" i="0" dirty="0">
                <a:solidFill>
                  <a:schemeClr val="bg1"/>
                </a:solidFill>
              </a:rPr>
              <a:t> children in the UK were not adequately connected to nature (5).</a:t>
            </a:r>
            <a:endParaRPr sz="3272" dirty="0">
              <a:solidFill>
                <a:schemeClr val="bg1"/>
              </a:solidFill>
            </a:endParaRPr>
          </a:p>
          <a:p>
            <a:pPr marL="228600" lvl="0" indent="-225229" algn="l" rtl="0">
              <a:lnSpc>
                <a:spcPct val="90000"/>
              </a:lnSpc>
              <a:spcBef>
                <a:spcPts val="1000"/>
              </a:spcBef>
              <a:spcAft>
                <a:spcPts val="0"/>
              </a:spcAft>
              <a:buClr>
                <a:srgbClr val="666666"/>
              </a:buClr>
              <a:buSzPct val="100000"/>
              <a:buFont typeface="Arial"/>
              <a:buChar char="•"/>
            </a:pPr>
            <a:r>
              <a:rPr lang="en-US" sz="3272" b="1" i="0" dirty="0">
                <a:solidFill>
                  <a:schemeClr val="bg1"/>
                </a:solidFill>
              </a:rPr>
              <a:t>Less than one in 10</a:t>
            </a:r>
            <a:r>
              <a:rPr lang="en-US" sz="3272" b="0" i="0" dirty="0">
                <a:solidFill>
                  <a:schemeClr val="bg1"/>
                </a:solidFill>
              </a:rPr>
              <a:t> children regularly played in wild spaces, compared to half of children a generation ago (6).</a:t>
            </a:r>
            <a:endParaRPr sz="3272" dirty="0">
              <a:solidFill>
                <a:schemeClr val="bg1"/>
              </a:solidFill>
            </a:endParaRPr>
          </a:p>
          <a:p>
            <a:pPr marL="228600" lvl="0" indent="-225229" algn="l" rtl="0">
              <a:lnSpc>
                <a:spcPct val="90000"/>
              </a:lnSpc>
              <a:spcBef>
                <a:spcPts val="1000"/>
              </a:spcBef>
              <a:spcAft>
                <a:spcPts val="0"/>
              </a:spcAft>
              <a:buClr>
                <a:srgbClr val="666666"/>
              </a:buClr>
              <a:buSzPct val="100000"/>
              <a:buFont typeface="Arial"/>
              <a:buChar char="•"/>
            </a:pPr>
            <a:r>
              <a:rPr lang="en-US" sz="3272" b="1" i="0" dirty="0">
                <a:solidFill>
                  <a:schemeClr val="bg1"/>
                </a:solidFill>
              </a:rPr>
              <a:t>Only 10%</a:t>
            </a:r>
            <a:r>
              <a:rPr lang="en-US" sz="3272" b="0" i="0" dirty="0">
                <a:solidFill>
                  <a:schemeClr val="bg1"/>
                </a:solidFill>
              </a:rPr>
              <a:t> of children have access to outdoor learning (7)</a:t>
            </a:r>
            <a:endParaRPr sz="3272" dirty="0">
              <a:solidFill>
                <a:schemeClr val="bg1"/>
              </a:solidFill>
            </a:endParaRPr>
          </a:p>
          <a:p>
            <a:pPr marL="228600" lvl="0" indent="-64135" algn="l" rtl="0">
              <a:lnSpc>
                <a:spcPct val="90000"/>
              </a:lnSpc>
              <a:spcBef>
                <a:spcPts val="1000"/>
              </a:spcBef>
              <a:spcAft>
                <a:spcPts val="0"/>
              </a:spcAft>
              <a:buClr>
                <a:schemeClr val="dk1"/>
              </a:buClr>
              <a:buSzPct val="100000"/>
              <a:buNone/>
            </a:pPr>
            <a:endParaRPr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96"/>
        <p:cNvGrpSpPr/>
        <p:nvPr/>
      </p:nvGrpSpPr>
      <p:grpSpPr>
        <a:xfrm>
          <a:off x="0" y="0"/>
          <a:ext cx="0" cy="0"/>
          <a:chOff x="0" y="0"/>
          <a:chExt cx="0" cy="0"/>
        </a:xfrm>
      </p:grpSpPr>
      <p:sp>
        <p:nvSpPr>
          <p:cNvPr id="197" name="Google Shape;197;p10"/>
          <p:cNvSpPr txBox="1">
            <a:spLocks noGrp="1"/>
          </p:cNvSpPr>
          <p:nvPr>
            <p:ph type="title"/>
          </p:nvPr>
        </p:nvSpPr>
        <p:spPr>
          <a:xfrm>
            <a:off x="838200" y="238125"/>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b="1" dirty="0">
                <a:solidFill>
                  <a:srgbClr val="FF0000"/>
                </a:solidFill>
              </a:rPr>
              <a:t> Sources </a:t>
            </a:r>
            <a:r>
              <a:rPr lang="en-US" b="1" dirty="0">
                <a:solidFill>
                  <a:schemeClr val="bg1"/>
                </a:solidFill>
              </a:rPr>
              <a:t>for disconnection facts</a:t>
            </a:r>
            <a:endParaRPr dirty="0">
              <a:solidFill>
                <a:schemeClr val="bg1"/>
              </a:solidFill>
            </a:endParaRPr>
          </a:p>
        </p:txBody>
      </p:sp>
      <p:sp>
        <p:nvSpPr>
          <p:cNvPr id="198" name="Google Shape;198;p10"/>
          <p:cNvSpPr txBox="1">
            <a:spLocks noGrp="1"/>
          </p:cNvSpPr>
          <p:nvPr>
            <p:ph type="body" idx="1"/>
          </p:nvPr>
        </p:nvSpPr>
        <p:spPr>
          <a:xfrm>
            <a:off x="142875" y="939800"/>
            <a:ext cx="11763375" cy="58324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000000"/>
              </a:buClr>
              <a:buSzPts val="2400"/>
              <a:buNone/>
            </a:pPr>
            <a:r>
              <a:rPr lang="en-US" sz="3600" b="1" dirty="0">
                <a:solidFill>
                  <a:schemeClr val="bg1"/>
                </a:solidFill>
              </a:rPr>
              <a:t>1/3  “Dirt is Good” </a:t>
            </a:r>
            <a:r>
              <a:rPr lang="en-US" sz="3600" dirty="0">
                <a:solidFill>
                  <a:schemeClr val="bg1"/>
                </a:solidFill>
              </a:rPr>
              <a:t>campaign by Persil UK 2020/21 persil.com/</a:t>
            </a:r>
            <a:r>
              <a:rPr lang="en-US" sz="3600" dirty="0" err="1">
                <a:solidFill>
                  <a:schemeClr val="bg1"/>
                </a:solidFill>
              </a:rPr>
              <a:t>uk</a:t>
            </a:r>
            <a:r>
              <a:rPr lang="en-US" sz="3600" dirty="0">
                <a:solidFill>
                  <a:schemeClr val="bg1"/>
                </a:solidFill>
              </a:rPr>
              <a:t>/dirtisgoodproject.html</a:t>
            </a:r>
            <a:endParaRPr sz="3600" dirty="0">
              <a:solidFill>
                <a:schemeClr val="bg1"/>
              </a:solidFill>
            </a:endParaRPr>
          </a:p>
          <a:p>
            <a:pPr marL="0" lvl="0" indent="0" algn="l" rtl="0">
              <a:lnSpc>
                <a:spcPct val="90000"/>
              </a:lnSpc>
              <a:spcBef>
                <a:spcPts val="1000"/>
              </a:spcBef>
              <a:spcAft>
                <a:spcPts val="0"/>
              </a:spcAft>
              <a:buClr>
                <a:srgbClr val="000000"/>
              </a:buClr>
              <a:buSzPts val="2400"/>
              <a:buNone/>
            </a:pPr>
            <a:r>
              <a:rPr lang="en-US" sz="3600" b="1" dirty="0">
                <a:solidFill>
                  <a:schemeClr val="bg1"/>
                </a:solidFill>
              </a:rPr>
              <a:t>2/4  Monitor of Engagement </a:t>
            </a:r>
            <a:r>
              <a:rPr lang="en-US" sz="3600" dirty="0">
                <a:solidFill>
                  <a:schemeClr val="bg1"/>
                </a:solidFill>
              </a:rPr>
              <a:t>with the Natural Environment Survey 2018-19 (MENE)  </a:t>
            </a:r>
            <a:endParaRPr sz="3600" dirty="0">
              <a:solidFill>
                <a:schemeClr val="bg1"/>
              </a:solidFill>
            </a:endParaRPr>
          </a:p>
          <a:p>
            <a:pPr marL="0" lvl="0" indent="0" algn="l" rtl="0">
              <a:lnSpc>
                <a:spcPct val="90000"/>
              </a:lnSpc>
              <a:spcBef>
                <a:spcPts val="1000"/>
              </a:spcBef>
              <a:spcAft>
                <a:spcPts val="0"/>
              </a:spcAft>
              <a:buClr>
                <a:srgbClr val="000000"/>
              </a:buClr>
              <a:buSzPts val="2400"/>
              <a:buNone/>
            </a:pPr>
            <a:r>
              <a:rPr lang="en-US" sz="3600" b="1" dirty="0">
                <a:solidFill>
                  <a:schemeClr val="bg1"/>
                </a:solidFill>
              </a:rPr>
              <a:t>5 RSPB report 2013 </a:t>
            </a:r>
            <a:r>
              <a:rPr lang="en-US" sz="3600" dirty="0">
                <a:solidFill>
                  <a:schemeClr val="bg1"/>
                </a:solidFill>
              </a:rPr>
              <a:t>on the Impact of Children's Connection to Nature: rspb.org.uk&gt;positions&gt;education</a:t>
            </a:r>
            <a:endParaRPr sz="3600" dirty="0">
              <a:solidFill>
                <a:schemeClr val="bg1"/>
              </a:solidFill>
            </a:endParaRPr>
          </a:p>
          <a:p>
            <a:pPr marL="0" lvl="0" indent="0" algn="l" rtl="0">
              <a:lnSpc>
                <a:spcPct val="90000"/>
              </a:lnSpc>
              <a:spcBef>
                <a:spcPts val="1000"/>
              </a:spcBef>
              <a:spcAft>
                <a:spcPts val="0"/>
              </a:spcAft>
              <a:buClr>
                <a:srgbClr val="000000"/>
              </a:buClr>
              <a:buSzPts val="2400"/>
              <a:buNone/>
            </a:pPr>
            <a:r>
              <a:rPr lang="en-US" sz="3600" b="1" dirty="0">
                <a:solidFill>
                  <a:schemeClr val="bg1"/>
                </a:solidFill>
              </a:rPr>
              <a:t>6 National Trust Report 2012</a:t>
            </a:r>
            <a:r>
              <a:rPr lang="en-US" sz="3600" dirty="0">
                <a:solidFill>
                  <a:schemeClr val="bg1"/>
                </a:solidFill>
              </a:rPr>
              <a:t>.   Natural Childhood Report by Stephen Moss</a:t>
            </a:r>
            <a:endParaRPr sz="3600" dirty="0">
              <a:solidFill>
                <a:schemeClr val="bg1"/>
              </a:solidFill>
            </a:endParaRPr>
          </a:p>
          <a:p>
            <a:pPr marL="0" lvl="0" indent="0" algn="l" rtl="0">
              <a:lnSpc>
                <a:spcPct val="90000"/>
              </a:lnSpc>
              <a:spcBef>
                <a:spcPts val="1000"/>
              </a:spcBef>
              <a:spcAft>
                <a:spcPts val="0"/>
              </a:spcAft>
              <a:buClr>
                <a:srgbClr val="000000"/>
              </a:buClr>
              <a:buSzPts val="2400"/>
              <a:buNone/>
            </a:pPr>
            <a:r>
              <a:rPr lang="en-US" sz="3600" b="1" dirty="0">
                <a:solidFill>
                  <a:schemeClr val="bg1"/>
                </a:solidFill>
              </a:rPr>
              <a:t>7</a:t>
            </a:r>
            <a:r>
              <a:rPr lang="en-US" sz="3600" dirty="0">
                <a:solidFill>
                  <a:schemeClr val="bg1"/>
                </a:solidFill>
              </a:rPr>
              <a:t> https://www.gov.uk/government/news/new-plan-for-national-parks-gives-every-schoolchild-a-chance-to-visit</a:t>
            </a:r>
            <a:endParaRPr sz="3600" dirty="0">
              <a:solidFill>
                <a:schemeClr val="bg1"/>
              </a:solidFill>
            </a:endParaRPr>
          </a:p>
          <a:p>
            <a:pPr marL="0" lvl="0" indent="0" algn="l" rtl="0">
              <a:lnSpc>
                <a:spcPct val="90000"/>
              </a:lnSpc>
              <a:spcBef>
                <a:spcPts val="1000"/>
              </a:spcBef>
              <a:spcAft>
                <a:spcPts val="0"/>
              </a:spcAft>
              <a:buClr>
                <a:schemeClr val="dk1"/>
              </a:buClr>
              <a:buSzPts val="2800"/>
              <a:buNone/>
            </a:pPr>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219074" y="465899"/>
            <a:ext cx="11744325" cy="630637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60211"/>
              <a:buNone/>
            </a:pPr>
            <a:r>
              <a:rPr lang="en-US" sz="4650" dirty="0">
                <a:solidFill>
                  <a:schemeClr val="bg1"/>
                </a:solidFill>
              </a:rPr>
              <a:t>But the gloomy stats hide a silver lining . . .there are </a:t>
            </a:r>
            <a:r>
              <a:rPr lang="en-US" sz="4650" b="1" dirty="0">
                <a:solidFill>
                  <a:srgbClr val="FF0000"/>
                </a:solidFill>
              </a:rPr>
              <a:t>alternative facts</a:t>
            </a:r>
            <a:endParaRPr sz="4650" b="1" dirty="0">
              <a:solidFill>
                <a:srgbClr val="FF0000"/>
              </a:solidFill>
            </a:endParaRPr>
          </a:p>
          <a:p>
            <a:pPr marL="0" lvl="0" indent="0" algn="l" rtl="0">
              <a:lnSpc>
                <a:spcPct val="90000"/>
              </a:lnSpc>
              <a:spcBef>
                <a:spcPts val="1000"/>
              </a:spcBef>
              <a:spcAft>
                <a:spcPts val="0"/>
              </a:spcAft>
              <a:buClr>
                <a:schemeClr val="dk1"/>
              </a:buClr>
              <a:buSzPct val="60211"/>
              <a:buNone/>
            </a:pPr>
            <a:r>
              <a:rPr lang="en-US" sz="4650" dirty="0">
                <a:solidFill>
                  <a:schemeClr val="bg1"/>
                </a:solidFill>
              </a:rPr>
              <a:t>According to Natural England People and Nature Survey 2021:</a:t>
            </a:r>
            <a:endParaRPr sz="4650" dirty="0">
              <a:solidFill>
                <a:schemeClr val="bg1"/>
              </a:solidFill>
            </a:endParaRPr>
          </a:p>
          <a:p>
            <a:pPr marL="0" lvl="0" indent="0" algn="l" rtl="0">
              <a:lnSpc>
                <a:spcPct val="90000"/>
              </a:lnSpc>
              <a:spcBef>
                <a:spcPts val="1000"/>
              </a:spcBef>
              <a:spcAft>
                <a:spcPts val="0"/>
              </a:spcAft>
              <a:buClr>
                <a:schemeClr val="dk1"/>
              </a:buClr>
              <a:buSzPct val="60211"/>
              <a:buNone/>
            </a:pPr>
            <a:endParaRPr sz="4650" dirty="0">
              <a:solidFill>
                <a:schemeClr val="bg1"/>
              </a:solidFill>
            </a:endParaRPr>
          </a:p>
          <a:p>
            <a:pPr marL="514350" lvl="0" indent="-514365" algn="l" rtl="0">
              <a:lnSpc>
                <a:spcPct val="90000"/>
              </a:lnSpc>
              <a:spcBef>
                <a:spcPts val="1000"/>
              </a:spcBef>
              <a:spcAft>
                <a:spcPts val="0"/>
              </a:spcAft>
              <a:buClr>
                <a:schemeClr val="dk1"/>
              </a:buClr>
              <a:buSzPct val="100000"/>
              <a:buAutoNum type="arabicParenR"/>
            </a:pPr>
            <a:r>
              <a:rPr lang="en-US" sz="4650" dirty="0">
                <a:solidFill>
                  <a:schemeClr val="bg1"/>
                </a:solidFill>
              </a:rPr>
              <a:t>1)  83% of 8-16 year olds said they were happy in nature</a:t>
            </a:r>
            <a:endParaRPr sz="4650" dirty="0">
              <a:solidFill>
                <a:schemeClr val="bg1"/>
              </a:solidFill>
            </a:endParaRPr>
          </a:p>
          <a:p>
            <a:pPr marL="514350" lvl="0" indent="-514365" algn="l" rtl="0">
              <a:lnSpc>
                <a:spcPct val="90000"/>
              </a:lnSpc>
              <a:spcBef>
                <a:spcPts val="1000"/>
              </a:spcBef>
              <a:spcAft>
                <a:spcPts val="0"/>
              </a:spcAft>
              <a:buClr>
                <a:schemeClr val="dk1"/>
              </a:buClr>
              <a:buSzPct val="100000"/>
              <a:buAutoNum type="arabicParenR"/>
            </a:pPr>
            <a:r>
              <a:rPr lang="en-US" sz="4650" dirty="0">
                <a:solidFill>
                  <a:schemeClr val="bg1"/>
                </a:solidFill>
              </a:rPr>
              <a:t>2)  70% said they would spend more time outside as Covid restrictions ease</a:t>
            </a:r>
            <a:endParaRPr sz="4650" dirty="0">
              <a:solidFill>
                <a:schemeClr val="bg1"/>
              </a:solidFill>
            </a:endParaRPr>
          </a:p>
          <a:p>
            <a:pPr marL="514350" lvl="0" indent="-514365" algn="l" rtl="0">
              <a:lnSpc>
                <a:spcPct val="90000"/>
              </a:lnSpc>
              <a:spcBef>
                <a:spcPts val="1000"/>
              </a:spcBef>
              <a:spcAft>
                <a:spcPts val="0"/>
              </a:spcAft>
              <a:buClr>
                <a:schemeClr val="dk1"/>
              </a:buClr>
              <a:buSzPct val="100000"/>
              <a:buAutoNum type="arabicParenR"/>
            </a:pPr>
            <a:r>
              <a:rPr lang="en-US" sz="4650" dirty="0">
                <a:solidFill>
                  <a:schemeClr val="bg1"/>
                </a:solidFill>
              </a:rPr>
              <a:t>3)  82% want to do more in nature</a:t>
            </a:r>
            <a:endParaRPr sz="4650" dirty="0">
              <a:solidFill>
                <a:schemeClr val="bg1"/>
              </a:solidFill>
            </a:endParaRPr>
          </a:p>
          <a:p>
            <a:pPr marL="514350" lvl="0" indent="-514365" algn="l" rtl="0">
              <a:lnSpc>
                <a:spcPct val="90000"/>
              </a:lnSpc>
              <a:spcBef>
                <a:spcPts val="1000"/>
              </a:spcBef>
              <a:spcAft>
                <a:spcPts val="0"/>
              </a:spcAft>
              <a:buClr>
                <a:schemeClr val="dk1"/>
              </a:buClr>
              <a:buSzPct val="100000"/>
              <a:buAutoNum type="arabicParenR"/>
            </a:pPr>
            <a:r>
              <a:rPr lang="en-US" sz="4650" dirty="0">
                <a:solidFill>
                  <a:schemeClr val="bg1"/>
                </a:solidFill>
              </a:rPr>
              <a:t>4)  50% are motivated by being quiet in nature as opposed to just exercise and sport</a:t>
            </a:r>
            <a:endParaRPr sz="4650" dirty="0">
              <a:solidFill>
                <a:schemeClr val="bg1"/>
              </a:solidFill>
            </a:endParaRPr>
          </a:p>
          <a:p>
            <a:pPr marL="514350" lvl="0" indent="-514365" algn="l" rtl="0">
              <a:lnSpc>
                <a:spcPct val="90000"/>
              </a:lnSpc>
              <a:spcBef>
                <a:spcPts val="1000"/>
              </a:spcBef>
              <a:spcAft>
                <a:spcPts val="0"/>
              </a:spcAft>
              <a:buClr>
                <a:schemeClr val="dk1"/>
              </a:buClr>
              <a:buSzPct val="100000"/>
              <a:buAutoNum type="arabicParenR"/>
            </a:pPr>
            <a:r>
              <a:rPr lang="en-US" sz="4650" dirty="0">
                <a:solidFill>
                  <a:schemeClr val="bg1"/>
                </a:solidFill>
              </a:rPr>
              <a:t>5)  35% are motivated by looking at nature</a:t>
            </a:r>
            <a:endParaRPr sz="4650" dirty="0">
              <a:solidFill>
                <a:schemeClr val="bg1"/>
              </a:solidFill>
            </a:endParaRPr>
          </a:p>
          <a:p>
            <a:pPr marL="514350" lvl="0" indent="-514365" algn="l" rtl="0">
              <a:lnSpc>
                <a:spcPct val="90000"/>
              </a:lnSpc>
              <a:spcBef>
                <a:spcPts val="1000"/>
              </a:spcBef>
              <a:spcAft>
                <a:spcPts val="0"/>
              </a:spcAft>
              <a:buClr>
                <a:schemeClr val="dk1"/>
              </a:buClr>
              <a:buSzPct val="100000"/>
              <a:buAutoNum type="arabicParenR"/>
            </a:pPr>
            <a:r>
              <a:rPr lang="en-US" sz="4650" dirty="0">
                <a:solidFill>
                  <a:schemeClr val="bg1"/>
                </a:solidFill>
              </a:rPr>
              <a:t>6)  69% visit an urban green space each month (MENE Report 2019)</a:t>
            </a:r>
            <a:endParaRPr sz="4650" dirty="0">
              <a:solidFill>
                <a:schemeClr val="bg1"/>
              </a:solidFill>
            </a:endParaRPr>
          </a:p>
          <a:p>
            <a:pPr marL="228600" lvl="0" indent="-50800" algn="l" rtl="0">
              <a:lnSpc>
                <a:spcPct val="90000"/>
              </a:lnSpc>
              <a:spcBef>
                <a:spcPts val="1000"/>
              </a:spcBef>
              <a:spcAft>
                <a:spcPts val="0"/>
              </a:spcAft>
              <a:buClr>
                <a:schemeClr val="dk1"/>
              </a:buClr>
              <a:buSzPct val="87854"/>
              <a:buNone/>
            </a:pPr>
            <a:endParaRPr sz="3187"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523875" y="3175"/>
            <a:ext cx="7772400" cy="9785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solidFill>
                  <a:schemeClr val="bg1"/>
                </a:solidFill>
              </a:rPr>
              <a:t>People and Nature Survey 2021</a:t>
            </a:r>
            <a:endParaRPr b="1" dirty="0">
              <a:solidFill>
                <a:schemeClr val="bg1"/>
              </a:solidFill>
            </a:endParaRPr>
          </a:p>
        </p:txBody>
      </p:sp>
      <p:pic>
        <p:nvPicPr>
          <p:cNvPr id="209" name="Google Shape;209;p13"/>
          <p:cNvPicPr preferRelativeResize="0">
            <a:picLocks noGrp="1"/>
          </p:cNvPicPr>
          <p:nvPr>
            <p:ph type="body" idx="1"/>
          </p:nvPr>
        </p:nvPicPr>
        <p:blipFill rotWithShape="1">
          <a:blip r:embed="rId3">
            <a:alphaModFix/>
          </a:blip>
          <a:srcRect/>
          <a:stretch/>
        </p:blipFill>
        <p:spPr>
          <a:xfrm>
            <a:off x="952500" y="981762"/>
            <a:ext cx="10984127" cy="56190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504826" y="240564"/>
            <a:ext cx="4928446" cy="21285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Calibri"/>
              <a:buNone/>
            </a:pPr>
            <a:r>
              <a:rPr lang="en-US" b="1" dirty="0"/>
              <a:t>My  personal journey- reflecting back</a:t>
            </a:r>
            <a:endParaRPr dirty="0"/>
          </a:p>
        </p:txBody>
      </p:sp>
      <p:sp>
        <p:nvSpPr>
          <p:cNvPr id="215" name="Google Shape;215;p14"/>
          <p:cNvSpPr txBox="1">
            <a:spLocks noGrp="1"/>
          </p:cNvSpPr>
          <p:nvPr>
            <p:ph type="body" idx="1"/>
          </p:nvPr>
        </p:nvSpPr>
        <p:spPr>
          <a:xfrm>
            <a:off x="838200" y="2548467"/>
            <a:ext cx="4595071" cy="36284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000"/>
              <a:buChar char="•"/>
            </a:pPr>
            <a:r>
              <a:rPr lang="en-US" sz="3600" dirty="0"/>
              <a:t>What are my favorite memories?</a:t>
            </a:r>
            <a:endParaRPr sz="3600" dirty="0"/>
          </a:p>
          <a:p>
            <a:pPr marL="228600" lvl="0" indent="-228600" algn="l" rtl="0">
              <a:lnSpc>
                <a:spcPct val="90000"/>
              </a:lnSpc>
              <a:spcBef>
                <a:spcPts val="1000"/>
              </a:spcBef>
              <a:spcAft>
                <a:spcPts val="0"/>
              </a:spcAft>
              <a:buClr>
                <a:schemeClr val="lt1"/>
              </a:buClr>
              <a:buSzPts val="2000"/>
              <a:buChar char="•"/>
            </a:pPr>
            <a:r>
              <a:rPr lang="en-US" sz="3600" dirty="0"/>
              <a:t>What is it I love about nature?</a:t>
            </a:r>
            <a:endParaRPr sz="3600" dirty="0"/>
          </a:p>
          <a:p>
            <a:pPr marL="228600" lvl="0" indent="-228600" algn="l" rtl="0">
              <a:lnSpc>
                <a:spcPct val="90000"/>
              </a:lnSpc>
              <a:spcBef>
                <a:spcPts val="1000"/>
              </a:spcBef>
              <a:spcAft>
                <a:spcPts val="0"/>
              </a:spcAft>
              <a:buClr>
                <a:schemeClr val="lt1"/>
              </a:buClr>
              <a:buSzPts val="2000"/>
              <a:buChar char="•"/>
            </a:pPr>
            <a:r>
              <a:rPr lang="en-US" sz="3600" dirty="0"/>
              <a:t>Why do I care?</a:t>
            </a:r>
            <a:endParaRPr sz="3600" dirty="0"/>
          </a:p>
          <a:p>
            <a:pPr marL="228600" lvl="0" indent="-228600" algn="l" rtl="0">
              <a:lnSpc>
                <a:spcPct val="90000"/>
              </a:lnSpc>
              <a:spcBef>
                <a:spcPts val="1000"/>
              </a:spcBef>
              <a:spcAft>
                <a:spcPts val="0"/>
              </a:spcAft>
              <a:buClr>
                <a:schemeClr val="lt1"/>
              </a:buClr>
              <a:buSzPts val="2000"/>
              <a:buChar char="•"/>
            </a:pPr>
            <a:r>
              <a:rPr lang="en-US" sz="3600" dirty="0"/>
              <a:t>What motivates me?</a:t>
            </a:r>
            <a:endParaRPr sz="3600" dirty="0"/>
          </a:p>
          <a:p>
            <a:pPr marL="228600" lvl="0" indent="-228600" algn="l" rtl="0">
              <a:lnSpc>
                <a:spcPct val="90000"/>
              </a:lnSpc>
              <a:spcBef>
                <a:spcPts val="1000"/>
              </a:spcBef>
              <a:spcAft>
                <a:spcPts val="0"/>
              </a:spcAft>
              <a:buClr>
                <a:schemeClr val="lt1"/>
              </a:buClr>
              <a:buSzPts val="2000"/>
              <a:buChar char="•"/>
            </a:pPr>
            <a:r>
              <a:rPr lang="en-US" sz="3600" dirty="0"/>
              <a:t>What inspires me?</a:t>
            </a:r>
            <a:endParaRPr sz="3600" dirty="0"/>
          </a:p>
        </p:txBody>
      </p:sp>
      <p:sp>
        <p:nvSpPr>
          <p:cNvPr id="216" name="Google Shape;216;p14"/>
          <p:cNvSpPr/>
          <p:nvPr/>
        </p:nvSpPr>
        <p:spPr>
          <a:xfrm>
            <a:off x="6090991" y="3474720"/>
            <a:ext cx="6100914" cy="33832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7" name="Google Shape;217;p14"/>
          <p:cNvSpPr/>
          <p:nvPr/>
        </p:nvSpPr>
        <p:spPr>
          <a:xfrm>
            <a:off x="5999584" y="0"/>
            <a:ext cx="6192415" cy="6858000"/>
          </a:xfrm>
          <a:prstGeom prst="rect">
            <a:avLst/>
          </a:prstGeom>
          <a:solidFill>
            <a:srgbClr val="FEFEF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8" name="Google Shape;218;p14"/>
          <p:cNvSpPr/>
          <p:nvPr/>
        </p:nvSpPr>
        <p:spPr>
          <a:xfrm>
            <a:off x="6095999" y="0"/>
            <a:ext cx="3002281" cy="33832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9" name="Google Shape;219;p14"/>
          <p:cNvSpPr/>
          <p:nvPr/>
        </p:nvSpPr>
        <p:spPr>
          <a:xfrm>
            <a:off x="9189624" y="0"/>
            <a:ext cx="3002281" cy="33832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0" name="Google Shape;220;p14" descr="A picture containing mountain, outdoor, rock, sky&#10;&#10;Description automatically generated"/>
          <p:cNvPicPr preferRelativeResize="0"/>
          <p:nvPr/>
        </p:nvPicPr>
        <p:blipFill rotWithShape="1">
          <a:blip r:embed="rId3">
            <a:alphaModFix/>
          </a:blip>
          <a:srcRect l="3759" t="8775" r="10987"/>
          <a:stretch/>
        </p:blipFill>
        <p:spPr>
          <a:xfrm>
            <a:off x="9609113" y="148438"/>
            <a:ext cx="2163299" cy="3086423"/>
          </a:xfrm>
          <a:prstGeom prst="rect">
            <a:avLst/>
          </a:prstGeom>
          <a:noFill/>
          <a:ln>
            <a:noFill/>
          </a:ln>
        </p:spPr>
      </p:pic>
      <p:pic>
        <p:nvPicPr>
          <p:cNvPr id="221" name="Google Shape;221;p14"/>
          <p:cNvPicPr preferRelativeResize="0"/>
          <p:nvPr/>
        </p:nvPicPr>
        <p:blipFill rotWithShape="1">
          <a:blip r:embed="rId4">
            <a:alphaModFix/>
          </a:blip>
          <a:srcRect t="14220"/>
          <a:stretch/>
        </p:blipFill>
        <p:spPr>
          <a:xfrm>
            <a:off x="6666850" y="3715287"/>
            <a:ext cx="5035574" cy="2902150"/>
          </a:xfrm>
          <a:prstGeom prst="rect">
            <a:avLst/>
          </a:prstGeom>
          <a:noFill/>
          <a:ln>
            <a:noFill/>
          </a:ln>
        </p:spPr>
      </p:pic>
      <p:pic>
        <p:nvPicPr>
          <p:cNvPr id="222" name="Google Shape;222;p14"/>
          <p:cNvPicPr preferRelativeResize="0"/>
          <p:nvPr/>
        </p:nvPicPr>
        <p:blipFill rotWithShape="1">
          <a:blip r:embed="rId5">
            <a:alphaModFix/>
          </a:blip>
          <a:srcRect r="14850"/>
          <a:stretch/>
        </p:blipFill>
        <p:spPr>
          <a:xfrm>
            <a:off x="6246200" y="240563"/>
            <a:ext cx="2749876" cy="29021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8" name="Google Shape;228;p15" descr="A picture containing grass, outdoor, garden, dirt&#10;&#10;Description automatically generated"/>
          <p:cNvPicPr preferRelativeResize="0"/>
          <p:nvPr/>
        </p:nvPicPr>
        <p:blipFill rotWithShape="1">
          <a:blip r:embed="rId3">
            <a:alphaModFix/>
          </a:blip>
          <a:srcRect t="7594" r="2" b="1"/>
          <a:stretch/>
        </p:blipFill>
        <p:spPr>
          <a:xfrm>
            <a:off x="-4" y="-4"/>
            <a:ext cx="7534640" cy="6857984"/>
          </a:xfrm>
          <a:custGeom>
            <a:avLst/>
            <a:gdLst/>
            <a:ahLst/>
            <a:cxnLst/>
            <a:rect l="l" t="t" r="r" b="b"/>
            <a:pathLst>
              <a:path w="7534640" h="6857984" extrusionOk="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ln>
            <a:noFill/>
          </a:ln>
        </p:spPr>
      </p:pic>
      <p:sp>
        <p:nvSpPr>
          <p:cNvPr id="229" name="Google Shape;229;p15"/>
          <p:cNvSpPr txBox="1">
            <a:spLocks noGrp="1"/>
          </p:cNvSpPr>
          <p:nvPr>
            <p:ph type="title"/>
          </p:nvPr>
        </p:nvSpPr>
        <p:spPr>
          <a:xfrm>
            <a:off x="6343650" y="4621618"/>
            <a:ext cx="5505814" cy="169040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5400" b="1">
                <a:solidFill>
                  <a:schemeClr val="dk1"/>
                </a:solidFill>
                <a:latin typeface="Calibri"/>
                <a:ea typeface="Calibri"/>
                <a:cs typeface="Calibri"/>
                <a:sym typeface="Calibri"/>
              </a:rPr>
              <a:t>PLOT</a:t>
            </a:r>
            <a:br>
              <a:rPr lang="en-US" sz="5400" b="1">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Where do I start my own re- </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earthing? </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Who do I do it with?</a:t>
            </a:r>
            <a:endParaRPr sz="5400">
              <a:solidFill>
                <a:schemeClr val="dk1"/>
              </a:solidFill>
              <a:latin typeface="Calibri"/>
              <a:ea typeface="Calibri"/>
              <a:cs typeface="Calibri"/>
              <a:sym typeface="Calibri"/>
            </a:endParaRPr>
          </a:p>
        </p:txBody>
      </p:sp>
      <p:pic>
        <p:nvPicPr>
          <p:cNvPr id="230" name="Google Shape;230;p15" descr="A picture containing tree, outdoor, grass, sky&#10;&#10;Description automatically generated"/>
          <p:cNvPicPr preferRelativeResize="0">
            <a:picLocks noGrp="1"/>
          </p:cNvPicPr>
          <p:nvPr>
            <p:ph type="body" idx="1"/>
          </p:nvPr>
        </p:nvPicPr>
        <p:blipFill rotWithShape="1">
          <a:blip r:embed="rId4">
            <a:alphaModFix/>
          </a:blip>
          <a:srcRect l="12208" b="-1"/>
          <a:stretch/>
        </p:blipFill>
        <p:spPr>
          <a:xfrm>
            <a:off x="7653537" y="-4"/>
            <a:ext cx="4538463" cy="38772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6" name="Google Shape;236;p16" descr="A chicken on a person's head&#10;&#10;Description automatically generated with medium confidence"/>
          <p:cNvPicPr preferRelativeResize="0"/>
          <p:nvPr/>
        </p:nvPicPr>
        <p:blipFill rotWithShape="1">
          <a:blip r:embed="rId3">
            <a:alphaModFix/>
          </a:blip>
          <a:srcRect t="13977" r="-2" b="17756"/>
          <a:stretch/>
        </p:blipFill>
        <p:spPr>
          <a:xfrm>
            <a:off x="-4" y="-4"/>
            <a:ext cx="7534640" cy="6857984"/>
          </a:xfrm>
          <a:custGeom>
            <a:avLst/>
            <a:gdLst/>
            <a:ahLst/>
            <a:cxnLst/>
            <a:rect l="l" t="t" r="r" b="b"/>
            <a:pathLst>
              <a:path w="7534640" h="6857984" extrusionOk="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ln>
            <a:noFill/>
          </a:ln>
        </p:spPr>
      </p:pic>
      <p:sp>
        <p:nvSpPr>
          <p:cNvPr id="237" name="Google Shape;237;p16"/>
          <p:cNvSpPr txBox="1">
            <a:spLocks noGrp="1"/>
          </p:cNvSpPr>
          <p:nvPr>
            <p:ph type="title"/>
          </p:nvPr>
        </p:nvSpPr>
        <p:spPr>
          <a:xfrm>
            <a:off x="6322385" y="4323907"/>
            <a:ext cx="5505814" cy="22526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8297"/>
              <a:buFont typeface="Calibri"/>
              <a:buNone/>
            </a:pPr>
            <a:r>
              <a:rPr lang="en-US" b="1">
                <a:solidFill>
                  <a:schemeClr val="dk1"/>
                </a:solidFill>
                <a:latin typeface="Calibri"/>
                <a:ea typeface="Calibri"/>
                <a:cs typeface="Calibri"/>
                <a:sym typeface="Calibri"/>
              </a:rPr>
              <a:t>SOW</a:t>
            </a:r>
            <a:br>
              <a:rPr lang="en-US" b="1">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 How do I include   </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  people in my journey?</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 Where do I start?</a:t>
            </a:r>
            <a:br>
              <a:rPr lang="en-US" sz="2100" b="1">
                <a:solidFill>
                  <a:schemeClr val="dk1"/>
                </a:solidFill>
                <a:latin typeface="Calibri"/>
                <a:ea typeface="Calibri"/>
                <a:cs typeface="Calibri"/>
                <a:sym typeface="Calibri"/>
              </a:rPr>
            </a:br>
            <a:endParaRPr sz="2100" b="1">
              <a:solidFill>
                <a:schemeClr val="dk1"/>
              </a:solidFill>
              <a:latin typeface="Calibri"/>
              <a:ea typeface="Calibri"/>
              <a:cs typeface="Calibri"/>
              <a:sym typeface="Calibri"/>
            </a:endParaRPr>
          </a:p>
        </p:txBody>
      </p:sp>
      <p:pic>
        <p:nvPicPr>
          <p:cNvPr id="238" name="Google Shape;238;p16" descr="A group of people sitting on a rocky hill looking at the ocean&#10;&#10;Description automatically generated with low confidence"/>
          <p:cNvPicPr preferRelativeResize="0">
            <a:picLocks noGrp="1"/>
          </p:cNvPicPr>
          <p:nvPr>
            <p:ph type="body" idx="1"/>
          </p:nvPr>
        </p:nvPicPr>
        <p:blipFill rotWithShape="1">
          <a:blip r:embed="rId4">
            <a:alphaModFix/>
          </a:blip>
          <a:srcRect l="1966" r="6730" b="-1"/>
          <a:stretch/>
        </p:blipFill>
        <p:spPr>
          <a:xfrm>
            <a:off x="7653541" y="6"/>
            <a:ext cx="4538463" cy="38772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p17" descr="A group of people sitting on the grass&#10;&#10;Description automatically generated with medium confidence"/>
          <p:cNvPicPr preferRelativeResize="0"/>
          <p:nvPr/>
        </p:nvPicPr>
        <p:blipFill rotWithShape="1">
          <a:blip r:embed="rId3">
            <a:alphaModFix/>
          </a:blip>
          <a:srcRect t="49392" r="-2" b="8824"/>
          <a:stretch/>
        </p:blipFill>
        <p:spPr>
          <a:xfrm>
            <a:off x="20" y="2"/>
            <a:ext cx="7534620" cy="4197368"/>
          </a:xfrm>
          <a:custGeom>
            <a:avLst/>
            <a:gdLst/>
            <a:ahLst/>
            <a:cxnLst/>
            <a:rect l="l" t="t" r="r" b="b"/>
            <a:pathLst>
              <a:path w="7534640" h="4197368" extrusionOk="0">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ln>
            <a:noFill/>
          </a:ln>
        </p:spPr>
      </p:pic>
      <p:pic>
        <p:nvPicPr>
          <p:cNvPr id="245" name="Google Shape;245;p17" descr="A group of people working on a tree&#10;&#10;Description automatically generated with low confidence"/>
          <p:cNvPicPr preferRelativeResize="0"/>
          <p:nvPr/>
        </p:nvPicPr>
        <p:blipFill rotWithShape="1">
          <a:blip r:embed="rId4">
            <a:alphaModFix/>
          </a:blip>
          <a:srcRect t="16574" r="-1" b="19352"/>
          <a:stretch/>
        </p:blipFill>
        <p:spPr>
          <a:xfrm>
            <a:off x="7653536" y="1"/>
            <a:ext cx="4538463" cy="3877247"/>
          </a:xfrm>
          <a:custGeom>
            <a:avLst/>
            <a:gdLst/>
            <a:ahLst/>
            <a:cxnLst/>
            <a:rect l="l" t="t" r="r" b="b"/>
            <a:pathLst>
              <a:path w="4538463" h="3877247" extrusionOk="0">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ln>
            <a:noFill/>
          </a:ln>
        </p:spPr>
      </p:pic>
      <p:pic>
        <p:nvPicPr>
          <p:cNvPr id="246" name="Google Shape;246;p17" descr="A group of people posing for a photo under a shelter&#10;&#10;Description automatically generated with medium confidence"/>
          <p:cNvPicPr preferRelativeResize="0">
            <a:picLocks noGrp="1"/>
          </p:cNvPicPr>
          <p:nvPr>
            <p:ph type="body" idx="1"/>
          </p:nvPr>
        </p:nvPicPr>
        <p:blipFill rotWithShape="1">
          <a:blip r:embed="rId5">
            <a:alphaModFix/>
          </a:blip>
          <a:srcRect t="28591" r="-1" b="21839"/>
          <a:stretch/>
        </p:blipFill>
        <p:spPr>
          <a:xfrm>
            <a:off x="0" y="4316250"/>
            <a:ext cx="6371400" cy="2541900"/>
          </a:xfrm>
          <a:prstGeom prst="rect">
            <a:avLst/>
          </a:prstGeom>
          <a:noFill/>
          <a:ln>
            <a:noFill/>
          </a:ln>
        </p:spPr>
      </p:pic>
      <p:sp>
        <p:nvSpPr>
          <p:cNvPr id="247" name="Google Shape;247;p17"/>
          <p:cNvSpPr txBox="1">
            <a:spLocks noGrp="1"/>
          </p:cNvSpPr>
          <p:nvPr>
            <p:ph type="title"/>
          </p:nvPr>
        </p:nvSpPr>
        <p:spPr>
          <a:xfrm>
            <a:off x="6698512" y="4511087"/>
            <a:ext cx="5245456" cy="203319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b="1">
                <a:solidFill>
                  <a:schemeClr val="dk1"/>
                </a:solidFill>
                <a:latin typeface="Calibri"/>
                <a:ea typeface="Calibri"/>
                <a:cs typeface="Calibri"/>
                <a:sym typeface="Calibri"/>
              </a:rPr>
              <a:t>GROW</a:t>
            </a:r>
            <a:br>
              <a:rPr lang="en-US" sz="3600" b="1">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Where does this journey </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lead?</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What is our goal?</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What else do we consider? </a:t>
            </a:r>
            <a:br>
              <a:rPr lang="en-US" sz="1800" b="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18"/>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p18" descr="A group of people sitting on the ground in a park&#10;&#10;Description automatically generated with low confidence"/>
          <p:cNvPicPr preferRelativeResize="0"/>
          <p:nvPr/>
        </p:nvPicPr>
        <p:blipFill rotWithShape="1">
          <a:blip r:embed="rId3">
            <a:alphaModFix/>
          </a:blip>
          <a:srcRect t="5436"/>
          <a:stretch/>
        </p:blipFill>
        <p:spPr>
          <a:xfrm>
            <a:off x="1" y="10"/>
            <a:ext cx="9669642" cy="6857990"/>
          </a:xfrm>
          <a:prstGeom prst="rect">
            <a:avLst/>
          </a:prstGeom>
          <a:noFill/>
          <a:ln>
            <a:noFill/>
          </a:ln>
        </p:spPr>
      </p:pic>
      <p:sp>
        <p:nvSpPr>
          <p:cNvPr id="254" name="Google Shape;254;p18"/>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8"/>
          <p:cNvSpPr txBox="1">
            <a:spLocks noGrp="1"/>
          </p:cNvSpPr>
          <p:nvPr>
            <p:ph type="title"/>
          </p:nvPr>
        </p:nvSpPr>
        <p:spPr>
          <a:xfrm>
            <a:off x="7531610" y="365125"/>
            <a:ext cx="3822189" cy="58549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4000" b="1"/>
              <a:t>HARVEST</a:t>
            </a:r>
            <a:br>
              <a:rPr lang="en-US" sz="4000" b="1"/>
            </a:br>
            <a:r>
              <a:rPr lang="en-US" sz="4000"/>
              <a:t>- A celebration of </a:t>
            </a:r>
            <a:br>
              <a:rPr lang="en-US" sz="4000"/>
            </a:br>
            <a:r>
              <a:rPr lang="en-US" sz="4000"/>
              <a:t>  what has been </a:t>
            </a:r>
            <a:br>
              <a:rPr lang="en-US" sz="4000"/>
            </a:br>
            <a:r>
              <a:rPr lang="en-US" sz="4000"/>
              <a:t>  achieved</a:t>
            </a:r>
            <a:br>
              <a:rPr lang="en-US" sz="4000"/>
            </a:br>
            <a:r>
              <a:rPr lang="en-US" sz="4000"/>
              <a:t>- A space to share </a:t>
            </a:r>
            <a:br>
              <a:rPr lang="en-US" sz="4000"/>
            </a:br>
            <a:r>
              <a:rPr lang="en-US" sz="4000"/>
              <a:t>  and enjoy</a:t>
            </a:r>
            <a:br>
              <a:rPr lang="en-US" sz="4000"/>
            </a:br>
            <a:r>
              <a:rPr lang="en-US" sz="4000"/>
              <a:t>- A process from </a:t>
            </a:r>
            <a:br>
              <a:rPr lang="en-US" sz="4000"/>
            </a:br>
            <a:r>
              <a:rPr lang="en-US" sz="4000"/>
              <a:t>  celebrating to </a:t>
            </a:r>
            <a:br>
              <a:rPr lang="en-US" sz="4000"/>
            </a:br>
            <a:r>
              <a:rPr lang="en-US" sz="4000"/>
              <a:t>  reflecting on </a:t>
            </a:r>
            <a:br>
              <a:rPr lang="en-US" sz="4000"/>
            </a:br>
            <a:r>
              <a:rPr lang="en-US" sz="4000"/>
              <a:t>  what next!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pic>
        <p:nvPicPr>
          <p:cNvPr id="260" name="Google Shape;260;p19"/>
          <p:cNvPicPr preferRelativeResize="0"/>
          <p:nvPr/>
        </p:nvPicPr>
        <p:blipFill rotWithShape="1">
          <a:blip r:embed="rId3">
            <a:alphaModFix amt="35000"/>
          </a:blip>
          <a:srcRect t="199" b="1546"/>
          <a:stretch/>
        </p:blipFill>
        <p:spPr>
          <a:xfrm>
            <a:off x="20" y="10"/>
            <a:ext cx="12191980" cy="6857990"/>
          </a:xfrm>
          <a:prstGeom prst="rect">
            <a:avLst/>
          </a:prstGeom>
          <a:noFill/>
          <a:ln>
            <a:noFill/>
          </a:ln>
        </p:spPr>
      </p:pic>
      <p:sp>
        <p:nvSpPr>
          <p:cNvPr id="261" name="Google Shape;261;p19"/>
          <p:cNvSpPr/>
          <p:nvPr/>
        </p:nvSpPr>
        <p:spPr>
          <a:xfrm>
            <a:off x="321564" y="320040"/>
            <a:ext cx="11548872" cy="6217920"/>
          </a:xfrm>
          <a:prstGeom prst="rect">
            <a:avLst/>
          </a:prstGeom>
          <a:solidFill>
            <a:schemeClr val="l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2" name="Google Shape;262;p19"/>
          <p:cNvSpPr txBox="1">
            <a:spLocks noGrp="1"/>
          </p:cNvSpPr>
          <p:nvPr>
            <p:ph type="title"/>
          </p:nvPr>
        </p:nvSpPr>
        <p:spPr>
          <a:xfrm>
            <a:off x="838201" y="1065862"/>
            <a:ext cx="3313164" cy="472627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alibri"/>
              <a:buNone/>
            </a:pPr>
            <a:r>
              <a:rPr lang="en-US" sz="4000" b="1" dirty="0"/>
              <a:t>Living differently in a time of crisis in 5 steps</a:t>
            </a:r>
            <a:endParaRPr dirty="0"/>
          </a:p>
        </p:txBody>
      </p:sp>
      <p:cxnSp>
        <p:nvCxnSpPr>
          <p:cNvPr id="263" name="Google Shape;263;p19"/>
          <p:cNvCxnSpPr/>
          <p:nvPr/>
        </p:nvCxnSpPr>
        <p:spPr>
          <a:xfrm>
            <a:off x="4653372" y="2286000"/>
            <a:ext cx="0" cy="2286000"/>
          </a:xfrm>
          <a:prstGeom prst="straightConnector1">
            <a:avLst/>
          </a:prstGeom>
          <a:noFill/>
          <a:ln w="19050" cap="flat" cmpd="sng">
            <a:solidFill>
              <a:srgbClr val="262626"/>
            </a:solidFill>
            <a:prstDash val="solid"/>
            <a:miter lim="800000"/>
            <a:headEnd type="none" w="sm" len="sm"/>
            <a:tailEnd type="none" w="sm" len="sm"/>
          </a:ln>
        </p:spPr>
      </p:cxnSp>
      <p:grpSp>
        <p:nvGrpSpPr>
          <p:cNvPr id="264" name="Google Shape;264;p19"/>
          <p:cNvGrpSpPr/>
          <p:nvPr/>
        </p:nvGrpSpPr>
        <p:grpSpPr>
          <a:xfrm>
            <a:off x="5804768" y="1067058"/>
            <a:ext cx="4893540" cy="4723883"/>
            <a:chOff x="649389" y="1196"/>
            <a:chExt cx="4893540" cy="4723883"/>
          </a:xfrm>
        </p:grpSpPr>
        <p:sp>
          <p:nvSpPr>
            <p:cNvPr id="265" name="Google Shape;265;p19"/>
            <p:cNvSpPr/>
            <p:nvPr/>
          </p:nvSpPr>
          <p:spPr>
            <a:xfrm>
              <a:off x="2382591" y="1196"/>
              <a:ext cx="1427136" cy="1427136"/>
            </a:xfrm>
            <a:prstGeom prst="ellipse">
              <a:avLst/>
            </a:prstGeom>
            <a:gradFill>
              <a:gsLst>
                <a:gs pos="0">
                  <a:srgbClr val="F08B54"/>
                </a:gs>
                <a:gs pos="50000">
                  <a:srgbClr val="F67A26"/>
                </a:gs>
                <a:gs pos="100000">
                  <a:srgbClr val="E36A1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9"/>
            <p:cNvSpPr txBox="1"/>
            <p:nvPr/>
          </p:nvSpPr>
          <p:spPr>
            <a:xfrm>
              <a:off x="2591590" y="210195"/>
              <a:ext cx="1009138" cy="1009138"/>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Stop</a:t>
              </a:r>
              <a:endParaRPr sz="1400" b="0" i="0" u="none" strike="noStrike" cap="none">
                <a:solidFill>
                  <a:srgbClr val="000000"/>
                </a:solidFill>
                <a:latin typeface="Arial"/>
                <a:ea typeface="Arial"/>
                <a:cs typeface="Arial"/>
                <a:sym typeface="Arial"/>
              </a:endParaRPr>
            </a:p>
          </p:txBody>
        </p:sp>
        <p:sp>
          <p:nvSpPr>
            <p:cNvPr id="267" name="Google Shape;267;p19"/>
            <p:cNvSpPr/>
            <p:nvPr/>
          </p:nvSpPr>
          <p:spPr>
            <a:xfrm rot="2160000">
              <a:off x="3764547" y="1097252"/>
              <a:ext cx="379066" cy="481658"/>
            </a:xfrm>
            <a:prstGeom prst="rightArrow">
              <a:avLst>
                <a:gd name="adj1" fmla="val 60000"/>
                <a:gd name="adj2" fmla="val 50000"/>
              </a:avLst>
            </a:prstGeom>
            <a:gradFill>
              <a:gsLst>
                <a:gs pos="0">
                  <a:srgbClr val="F08B54"/>
                </a:gs>
                <a:gs pos="50000">
                  <a:srgbClr val="F67A26"/>
                </a:gs>
                <a:gs pos="100000">
                  <a:srgbClr val="E36A1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9"/>
            <p:cNvSpPr txBox="1"/>
            <p:nvPr/>
          </p:nvSpPr>
          <p:spPr>
            <a:xfrm rot="2160000">
              <a:off x="3775406" y="1160163"/>
              <a:ext cx="265346" cy="2889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9" name="Google Shape;269;p19"/>
            <p:cNvSpPr/>
            <p:nvPr/>
          </p:nvSpPr>
          <p:spPr>
            <a:xfrm>
              <a:off x="4115793" y="1260441"/>
              <a:ext cx="1427136" cy="1427136"/>
            </a:xfrm>
            <a:prstGeom prst="ellipse">
              <a:avLst/>
            </a:prstGeom>
            <a:gradFill>
              <a:gsLst>
                <a:gs pos="0">
                  <a:srgbClr val="AFAFAF"/>
                </a:gs>
                <a:gs pos="50000">
                  <a:schemeClr val="accent3"/>
                </a:gs>
                <a:gs pos="100000">
                  <a:srgbClr val="91919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9"/>
            <p:cNvSpPr txBox="1"/>
            <p:nvPr/>
          </p:nvSpPr>
          <p:spPr>
            <a:xfrm>
              <a:off x="4324792" y="1469440"/>
              <a:ext cx="1009138" cy="1009138"/>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Plot</a:t>
              </a:r>
              <a:endParaRPr sz="1400" b="0" i="0" u="none" strike="noStrike" cap="none">
                <a:solidFill>
                  <a:srgbClr val="000000"/>
                </a:solidFill>
                <a:latin typeface="Arial"/>
                <a:ea typeface="Arial"/>
                <a:cs typeface="Arial"/>
                <a:sym typeface="Arial"/>
              </a:endParaRPr>
            </a:p>
          </p:txBody>
        </p:sp>
        <p:sp>
          <p:nvSpPr>
            <p:cNvPr id="271" name="Google Shape;271;p19"/>
            <p:cNvSpPr/>
            <p:nvPr/>
          </p:nvSpPr>
          <p:spPr>
            <a:xfrm rot="6480000">
              <a:off x="4312131" y="2741728"/>
              <a:ext cx="379066" cy="481658"/>
            </a:xfrm>
            <a:prstGeom prst="rightArrow">
              <a:avLst>
                <a:gd name="adj1" fmla="val 60000"/>
                <a:gd name="adj2" fmla="val 50000"/>
              </a:avLst>
            </a:prstGeom>
            <a:gradFill>
              <a:gsLst>
                <a:gs pos="0">
                  <a:srgbClr val="AFAFAF"/>
                </a:gs>
                <a:gs pos="50000">
                  <a:schemeClr val="accent3"/>
                </a:gs>
                <a:gs pos="100000">
                  <a:srgbClr val="91919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9"/>
            <p:cNvSpPr txBox="1"/>
            <p:nvPr/>
          </p:nvSpPr>
          <p:spPr>
            <a:xfrm rot="-4320000">
              <a:off x="4386562" y="2783983"/>
              <a:ext cx="265346" cy="2889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3" name="Google Shape;273;p19"/>
            <p:cNvSpPr/>
            <p:nvPr/>
          </p:nvSpPr>
          <p:spPr>
            <a:xfrm>
              <a:off x="3453769" y="3297943"/>
              <a:ext cx="1427136" cy="1427136"/>
            </a:xfrm>
            <a:prstGeom prst="ellipse">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9"/>
            <p:cNvSpPr txBox="1"/>
            <p:nvPr/>
          </p:nvSpPr>
          <p:spPr>
            <a:xfrm>
              <a:off x="3662768" y="3506942"/>
              <a:ext cx="1009138" cy="1009138"/>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Sow</a:t>
              </a:r>
              <a:endParaRPr sz="1400" b="0" i="0" u="none" strike="noStrike" cap="none">
                <a:solidFill>
                  <a:srgbClr val="000000"/>
                </a:solidFill>
                <a:latin typeface="Arial"/>
                <a:ea typeface="Arial"/>
                <a:cs typeface="Arial"/>
                <a:sym typeface="Arial"/>
              </a:endParaRPr>
            </a:p>
          </p:txBody>
        </p:sp>
        <p:sp>
          <p:nvSpPr>
            <p:cNvPr id="275" name="Google Shape;275;p19"/>
            <p:cNvSpPr/>
            <p:nvPr/>
          </p:nvSpPr>
          <p:spPr>
            <a:xfrm rot="10800000">
              <a:off x="2917354" y="3770681"/>
              <a:ext cx="379066" cy="481658"/>
            </a:xfrm>
            <a:prstGeom prst="rightArrow">
              <a:avLst>
                <a:gd name="adj1" fmla="val 60000"/>
                <a:gd name="adj2" fmla="val 5000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9"/>
            <p:cNvSpPr txBox="1"/>
            <p:nvPr/>
          </p:nvSpPr>
          <p:spPr>
            <a:xfrm>
              <a:off x="3031074" y="3867013"/>
              <a:ext cx="265346" cy="2889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7" name="Google Shape;277;p19"/>
            <p:cNvSpPr/>
            <p:nvPr/>
          </p:nvSpPr>
          <p:spPr>
            <a:xfrm>
              <a:off x="1311413" y="3297943"/>
              <a:ext cx="1427136" cy="1427136"/>
            </a:xfrm>
            <a:prstGeom prst="ellipse">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9"/>
            <p:cNvSpPr txBox="1"/>
            <p:nvPr/>
          </p:nvSpPr>
          <p:spPr>
            <a:xfrm>
              <a:off x="1520412" y="3506942"/>
              <a:ext cx="1009138" cy="1009138"/>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Grow</a:t>
              </a:r>
              <a:endParaRPr sz="1400" b="0" i="0" u="none" strike="noStrike" cap="none">
                <a:solidFill>
                  <a:srgbClr val="000000"/>
                </a:solidFill>
                <a:latin typeface="Arial"/>
                <a:ea typeface="Arial"/>
                <a:cs typeface="Arial"/>
                <a:sym typeface="Arial"/>
              </a:endParaRPr>
            </a:p>
          </p:txBody>
        </p:sp>
        <p:sp>
          <p:nvSpPr>
            <p:cNvPr id="279" name="Google Shape;279;p19"/>
            <p:cNvSpPr/>
            <p:nvPr/>
          </p:nvSpPr>
          <p:spPr>
            <a:xfrm rot="-6480000">
              <a:off x="1507751" y="2762134"/>
              <a:ext cx="379066" cy="481658"/>
            </a:xfrm>
            <a:prstGeom prst="rightArrow">
              <a:avLst>
                <a:gd name="adj1" fmla="val 60000"/>
                <a:gd name="adj2" fmla="val 5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9"/>
            <p:cNvSpPr txBox="1"/>
            <p:nvPr/>
          </p:nvSpPr>
          <p:spPr>
            <a:xfrm rot="4320000">
              <a:off x="1582182" y="2912543"/>
              <a:ext cx="265346" cy="2889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1" name="Google Shape;281;p19"/>
            <p:cNvSpPr/>
            <p:nvPr/>
          </p:nvSpPr>
          <p:spPr>
            <a:xfrm>
              <a:off x="649389" y="1260441"/>
              <a:ext cx="1427136" cy="1427136"/>
            </a:xfrm>
            <a:prstGeom prst="ellipse">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9"/>
            <p:cNvSpPr txBox="1"/>
            <p:nvPr/>
          </p:nvSpPr>
          <p:spPr>
            <a:xfrm>
              <a:off x="858388" y="1469440"/>
              <a:ext cx="1009138" cy="1009138"/>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Harvest</a:t>
              </a:r>
              <a:endParaRPr sz="1400" b="0" i="0" u="none" strike="noStrike" cap="none">
                <a:solidFill>
                  <a:srgbClr val="000000"/>
                </a:solidFill>
                <a:latin typeface="Arial"/>
                <a:ea typeface="Arial"/>
                <a:cs typeface="Arial"/>
                <a:sym typeface="Arial"/>
              </a:endParaRPr>
            </a:p>
          </p:txBody>
        </p:sp>
        <p:sp>
          <p:nvSpPr>
            <p:cNvPr id="283" name="Google Shape;283;p19"/>
            <p:cNvSpPr/>
            <p:nvPr/>
          </p:nvSpPr>
          <p:spPr>
            <a:xfrm rot="-2160000">
              <a:off x="2031345" y="1109864"/>
              <a:ext cx="379066" cy="481658"/>
            </a:xfrm>
            <a:prstGeom prst="rightArrow">
              <a:avLst>
                <a:gd name="adj1" fmla="val 60000"/>
                <a:gd name="adj2" fmla="val 50000"/>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9"/>
            <p:cNvSpPr txBox="1"/>
            <p:nvPr/>
          </p:nvSpPr>
          <p:spPr>
            <a:xfrm rot="-2160000">
              <a:off x="2042204" y="1239617"/>
              <a:ext cx="265346" cy="2889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6"/>
        <p:cNvGrpSpPr/>
        <p:nvPr/>
      </p:nvGrpSpPr>
      <p:grpSpPr>
        <a:xfrm>
          <a:off x="0" y="0"/>
          <a:ext cx="0" cy="0"/>
          <a:chOff x="0" y="0"/>
          <a:chExt cx="0" cy="0"/>
        </a:xfrm>
      </p:grpSpPr>
      <p:pic>
        <p:nvPicPr>
          <p:cNvPr id="3" name="Picture 2">
            <a:extLst>
              <a:ext uri="{FF2B5EF4-FFF2-40B4-BE49-F238E27FC236}">
                <a16:creationId xmlns:a16="http://schemas.microsoft.com/office/drawing/2014/main" id="{2E661615-29F9-4267-3605-23B2868F187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88"/>
        <p:cNvGrpSpPr/>
        <p:nvPr/>
      </p:nvGrpSpPr>
      <p:grpSpPr>
        <a:xfrm>
          <a:off x="0" y="0"/>
          <a:ext cx="0" cy="0"/>
          <a:chOff x="0" y="0"/>
          <a:chExt cx="0" cy="0"/>
        </a:xfrm>
      </p:grpSpPr>
      <p:sp>
        <p:nvSpPr>
          <p:cNvPr id="289" name="Google Shape;289;p21"/>
          <p:cNvSpPr/>
          <p:nvPr/>
        </p:nvSpPr>
        <p:spPr>
          <a:xfrm>
            <a:off x="321564" y="320040"/>
            <a:ext cx="11548872" cy="6217920"/>
          </a:xfrm>
          <a:prstGeom prst="rect">
            <a:avLst/>
          </a:prstGeom>
          <a:solidFill>
            <a:schemeClr val="l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90" name="Google Shape;290;p21"/>
          <p:cNvCxnSpPr/>
          <p:nvPr/>
        </p:nvCxnSpPr>
        <p:spPr>
          <a:xfrm>
            <a:off x="4653372" y="2286000"/>
            <a:ext cx="0" cy="2286000"/>
          </a:xfrm>
          <a:prstGeom prst="straightConnector1">
            <a:avLst/>
          </a:prstGeom>
          <a:noFill/>
          <a:ln w="19050" cap="flat" cmpd="sng">
            <a:solidFill>
              <a:srgbClr val="262626"/>
            </a:solidFill>
            <a:prstDash val="solid"/>
            <a:miter lim="800000"/>
            <a:headEnd type="none" w="sm" len="sm"/>
            <a:tailEnd type="none" w="sm" len="sm"/>
          </a:ln>
        </p:spPr>
      </p:cxnSp>
      <p:pic>
        <p:nvPicPr>
          <p:cNvPr id="291" name="Google Shape;291;p21"/>
          <p:cNvPicPr preferRelativeResize="0"/>
          <p:nvPr/>
        </p:nvPicPr>
        <p:blipFill rotWithShape="1">
          <a:blip r:embed="rId3">
            <a:alphaModFix/>
          </a:blip>
          <a:srcRect/>
          <a:stretch/>
        </p:blipFill>
        <p:spPr>
          <a:xfrm>
            <a:off x="1495512" y="617157"/>
            <a:ext cx="9200975" cy="562368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pic>
        <p:nvPicPr>
          <p:cNvPr id="296" name="Google Shape;296;p20"/>
          <p:cNvPicPr preferRelativeResize="0"/>
          <p:nvPr/>
        </p:nvPicPr>
        <p:blipFill rotWithShape="1">
          <a:blip r:embed="rId3">
            <a:alphaModFix amt="35000"/>
          </a:blip>
          <a:srcRect t="199" b="1546"/>
          <a:stretch/>
        </p:blipFill>
        <p:spPr>
          <a:xfrm>
            <a:off x="20" y="-27959"/>
            <a:ext cx="12191980" cy="6857990"/>
          </a:xfrm>
          <a:prstGeom prst="rect">
            <a:avLst/>
          </a:prstGeom>
          <a:noFill/>
          <a:ln>
            <a:noFill/>
          </a:ln>
        </p:spPr>
      </p:pic>
      <p:sp>
        <p:nvSpPr>
          <p:cNvPr id="297" name="Google Shape;297;p20"/>
          <p:cNvSpPr/>
          <p:nvPr/>
        </p:nvSpPr>
        <p:spPr>
          <a:xfrm>
            <a:off x="321564" y="320040"/>
            <a:ext cx="11548872" cy="6217920"/>
          </a:xfrm>
          <a:prstGeom prst="rect">
            <a:avLst/>
          </a:prstGeom>
          <a:solidFill>
            <a:schemeClr val="l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8" name="Google Shape;298;p20"/>
          <p:cNvSpPr txBox="1">
            <a:spLocks noGrp="1"/>
          </p:cNvSpPr>
          <p:nvPr>
            <p:ph type="title"/>
          </p:nvPr>
        </p:nvSpPr>
        <p:spPr>
          <a:xfrm>
            <a:off x="838201" y="1065862"/>
            <a:ext cx="3313164" cy="472627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alibri"/>
              <a:buNone/>
            </a:pPr>
            <a:r>
              <a:rPr lang="en-US" sz="4000" b="1"/>
              <a:t>Living differently in a time of crisis in 5 steps</a:t>
            </a:r>
            <a:endParaRPr/>
          </a:p>
        </p:txBody>
      </p:sp>
      <p:cxnSp>
        <p:nvCxnSpPr>
          <p:cNvPr id="299" name="Google Shape;299;p20"/>
          <p:cNvCxnSpPr/>
          <p:nvPr/>
        </p:nvCxnSpPr>
        <p:spPr>
          <a:xfrm>
            <a:off x="4653372" y="2286000"/>
            <a:ext cx="0" cy="2286000"/>
          </a:xfrm>
          <a:prstGeom prst="straightConnector1">
            <a:avLst/>
          </a:prstGeom>
          <a:noFill/>
          <a:ln w="19050" cap="flat" cmpd="sng">
            <a:solidFill>
              <a:srgbClr val="262626"/>
            </a:solidFill>
            <a:prstDash val="solid"/>
            <a:miter lim="800000"/>
            <a:headEnd type="none" w="sm" len="sm"/>
            <a:tailEnd type="none" w="sm" len="sm"/>
          </a:ln>
        </p:spPr>
      </p:cxnSp>
      <p:sp>
        <p:nvSpPr>
          <p:cNvPr id="300" name="Google Shape;300;p20"/>
          <p:cNvSpPr txBox="1">
            <a:spLocks noGrp="1"/>
          </p:cNvSpPr>
          <p:nvPr>
            <p:ph type="body" idx="1"/>
          </p:nvPr>
        </p:nvSpPr>
        <p:spPr>
          <a:xfrm>
            <a:off x="838200" y="1825625"/>
            <a:ext cx="46976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301" name="Google Shape;301;p20"/>
          <p:cNvSpPr txBox="1"/>
          <p:nvPr/>
        </p:nvSpPr>
        <p:spPr>
          <a:xfrm>
            <a:off x="5257800" y="681037"/>
            <a:ext cx="6334124"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600" b="0" i="0" u="none" strike="noStrike" cap="none" dirty="0">
                <a:solidFill>
                  <a:schemeClr val="dk1"/>
                </a:solidFill>
                <a:latin typeface="Calibri"/>
                <a:ea typeface="Calibri"/>
                <a:cs typeface="Calibri"/>
                <a:sym typeface="Calibri"/>
              </a:rPr>
              <a:t>What will your </a:t>
            </a:r>
            <a:r>
              <a:rPr lang="en-US" sz="3600" b="0" i="0" u="none" strike="noStrike" cap="none" dirty="0">
                <a:solidFill>
                  <a:srgbClr val="FF0000"/>
                </a:solidFill>
                <a:latin typeface="Calibri"/>
                <a:ea typeface="Calibri"/>
                <a:cs typeface="Calibri"/>
                <a:sym typeface="Calibri"/>
              </a:rPr>
              <a:t>5 steps key steps for nature </a:t>
            </a:r>
            <a:r>
              <a:rPr lang="en-US" sz="3600" b="0" i="0" u="none" strike="noStrike" cap="none" dirty="0">
                <a:solidFill>
                  <a:schemeClr val="dk1"/>
                </a:solidFill>
                <a:latin typeface="Calibri"/>
                <a:ea typeface="Calibri"/>
                <a:cs typeface="Calibri"/>
                <a:sym typeface="Calibri"/>
              </a:rPr>
              <a:t>be for the land you look after?</a:t>
            </a:r>
            <a:endParaRPr sz="36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3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3600" b="0" i="0" u="none" strike="noStrike" cap="none" dirty="0">
                <a:solidFill>
                  <a:schemeClr val="dk1"/>
                </a:solidFill>
                <a:latin typeface="Calibri"/>
                <a:ea typeface="Calibri"/>
                <a:cs typeface="Calibri"/>
                <a:sym typeface="Calibri"/>
              </a:rPr>
              <a:t>Can personal action really change the future?</a:t>
            </a:r>
            <a:endParaRPr sz="36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3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3600" b="0" i="0" u="none" strike="noStrike" cap="none" dirty="0">
                <a:solidFill>
                  <a:schemeClr val="dk1"/>
                </a:solidFill>
                <a:latin typeface="Calibri"/>
                <a:ea typeface="Calibri"/>
                <a:cs typeface="Calibri"/>
                <a:sym typeface="Calibri"/>
              </a:rPr>
              <a:t>Can the worst impacts of climate change and nature loss still be avoided in the uplands?</a:t>
            </a:r>
            <a:endParaRPr sz="3600" b="0" i="0" u="none" strike="noStrike" cap="none"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05"/>
        <p:cNvGrpSpPr/>
        <p:nvPr/>
      </p:nvGrpSpPr>
      <p:grpSpPr>
        <a:xfrm>
          <a:off x="0" y="0"/>
          <a:ext cx="0" cy="0"/>
          <a:chOff x="0" y="0"/>
          <a:chExt cx="0" cy="0"/>
        </a:xfrm>
      </p:grpSpPr>
      <p:sp>
        <p:nvSpPr>
          <p:cNvPr id="306" name="Google Shape;306;p11"/>
          <p:cNvSpPr txBox="1">
            <a:spLocks noGrp="1"/>
          </p:cNvSpPr>
          <p:nvPr>
            <p:ph type="body" idx="1"/>
          </p:nvPr>
        </p:nvSpPr>
        <p:spPr>
          <a:xfrm>
            <a:off x="581025" y="357830"/>
            <a:ext cx="10515600" cy="45284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sz="3000" dirty="0"/>
          </a:p>
          <a:p>
            <a:pPr marL="0" lvl="0" indent="0" algn="l" rtl="0">
              <a:lnSpc>
                <a:spcPct val="90000"/>
              </a:lnSpc>
              <a:spcBef>
                <a:spcPts val="1000"/>
              </a:spcBef>
              <a:spcAft>
                <a:spcPts val="0"/>
              </a:spcAft>
              <a:buSzPts val="1800"/>
              <a:buNone/>
            </a:pPr>
            <a:r>
              <a:rPr lang="en-US" sz="3600" dirty="0">
                <a:solidFill>
                  <a:schemeClr val="bg1"/>
                </a:solidFill>
              </a:rPr>
              <a:t> </a:t>
            </a:r>
            <a:r>
              <a:rPr lang="en-US" sz="3600" u="sng" dirty="0">
                <a:solidFill>
                  <a:schemeClr val="accent1"/>
                </a:solidFill>
                <a:hlinkClick r:id="rId3">
                  <a:extLst>
                    <a:ext uri="{A12FA001-AC4F-418D-AE19-62706E023703}">
                      <ahyp:hlinkClr xmlns:ahyp="http://schemas.microsoft.com/office/drawing/2018/hyperlinkcolor" val="tx"/>
                    </a:ext>
                  </a:extLst>
                </a:hlinkClick>
              </a:rPr>
              <a:t>Richard </a:t>
            </a:r>
            <a:r>
              <a:rPr lang="en-US" sz="3600" u="sng" dirty="0" err="1">
                <a:solidFill>
                  <a:schemeClr val="accent1"/>
                </a:solidFill>
                <a:hlinkClick r:id="rId3">
                  <a:extLst>
                    <a:ext uri="{A12FA001-AC4F-418D-AE19-62706E023703}">
                      <ahyp:hlinkClr xmlns:ahyp="http://schemas.microsoft.com/office/drawing/2018/hyperlinkcolor" val="tx"/>
                    </a:ext>
                  </a:extLst>
                </a:hlinkClick>
              </a:rPr>
              <a:t>Louv</a:t>
            </a:r>
            <a:r>
              <a:rPr lang="en-US" sz="3600" dirty="0">
                <a:solidFill>
                  <a:schemeClr val="accent1"/>
                </a:solidFill>
              </a:rPr>
              <a:t> </a:t>
            </a:r>
            <a:r>
              <a:rPr lang="en-US" sz="3600" dirty="0">
                <a:solidFill>
                  <a:schemeClr val="bg1"/>
                </a:solidFill>
              </a:rPr>
              <a:t>(2005) </a:t>
            </a:r>
            <a:r>
              <a:rPr lang="en-US" sz="3600" i="1" dirty="0">
                <a:solidFill>
                  <a:schemeClr val="bg1"/>
                </a:solidFill>
              </a:rPr>
              <a:t>Last Child in the Woods</a:t>
            </a:r>
            <a:endParaRPr sz="3600" dirty="0">
              <a:solidFill>
                <a:schemeClr val="bg1"/>
              </a:solidFill>
            </a:endParaRPr>
          </a:p>
          <a:p>
            <a:pPr marL="0" lvl="0" indent="0" algn="l" rtl="0">
              <a:lnSpc>
                <a:spcPct val="90000"/>
              </a:lnSpc>
              <a:spcBef>
                <a:spcPts val="1000"/>
              </a:spcBef>
              <a:spcAft>
                <a:spcPts val="0"/>
              </a:spcAft>
              <a:buClr>
                <a:schemeClr val="dk1"/>
              </a:buClr>
              <a:buSzPts val="2800"/>
              <a:buNone/>
            </a:pPr>
            <a:endParaRPr sz="3600" dirty="0">
              <a:solidFill>
                <a:schemeClr val="bg1"/>
              </a:solidFill>
            </a:endParaRPr>
          </a:p>
          <a:p>
            <a:pPr marL="0" lvl="0" indent="0" algn="l" rtl="0">
              <a:lnSpc>
                <a:spcPct val="90000"/>
              </a:lnSpc>
              <a:spcBef>
                <a:spcPts val="1000"/>
              </a:spcBef>
              <a:spcAft>
                <a:spcPts val="0"/>
              </a:spcAft>
              <a:buClr>
                <a:schemeClr val="dk1"/>
              </a:buClr>
              <a:buSzPts val="2800"/>
              <a:buNone/>
            </a:pPr>
            <a:endParaRPr sz="3600" dirty="0">
              <a:solidFill>
                <a:schemeClr val="bg1"/>
              </a:solidFill>
            </a:endParaRPr>
          </a:p>
          <a:p>
            <a:pPr marL="0" lvl="0" indent="0" algn="l" rtl="0">
              <a:lnSpc>
                <a:spcPct val="90000"/>
              </a:lnSpc>
              <a:spcBef>
                <a:spcPts val="1000"/>
              </a:spcBef>
              <a:spcAft>
                <a:spcPts val="0"/>
              </a:spcAft>
              <a:buClr>
                <a:schemeClr val="dk1"/>
              </a:buClr>
              <a:buSzPts val="2800"/>
              <a:buNone/>
            </a:pPr>
            <a:r>
              <a:rPr lang="en-US" sz="3600" dirty="0">
                <a:solidFill>
                  <a:schemeClr val="bg1"/>
                </a:solidFill>
              </a:rPr>
              <a:t>'We cannot protect something we do not love, we cannot love what we do not know and we cannot know what we do not see. Or hear. Or sense’.</a:t>
            </a:r>
            <a:endParaRPr sz="3600" dirty="0">
              <a:solidFill>
                <a:schemeClr val="bg1"/>
              </a:solidFill>
            </a:endParaRPr>
          </a:p>
        </p:txBody>
      </p:sp>
      <p:pic>
        <p:nvPicPr>
          <p:cNvPr id="307" name="Google Shape;307;p11"/>
          <p:cNvPicPr preferRelativeResize="0"/>
          <p:nvPr/>
        </p:nvPicPr>
        <p:blipFill rotWithShape="1">
          <a:blip r:embed="rId4">
            <a:alphaModFix/>
          </a:blip>
          <a:srcRect/>
          <a:stretch/>
        </p:blipFill>
        <p:spPr>
          <a:xfrm>
            <a:off x="9307802" y="5298989"/>
            <a:ext cx="2478999" cy="14188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11"/>
        <p:cNvGrpSpPr/>
        <p:nvPr/>
      </p:nvGrpSpPr>
      <p:grpSpPr>
        <a:xfrm>
          <a:off x="0" y="0"/>
          <a:ext cx="0" cy="0"/>
          <a:chOff x="0" y="0"/>
          <a:chExt cx="0" cy="0"/>
        </a:xfrm>
      </p:grpSpPr>
      <p:sp>
        <p:nvSpPr>
          <p:cNvPr id="312" name="Google Shape;312;p22"/>
          <p:cNvSpPr/>
          <p:nvPr/>
        </p:nvSpPr>
        <p:spPr>
          <a:xfrm>
            <a:off x="321564" y="320040"/>
            <a:ext cx="11548872" cy="6217920"/>
          </a:xfrm>
          <a:prstGeom prst="rect">
            <a:avLst/>
          </a:prstGeom>
          <a:solidFill>
            <a:schemeClr val="l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13" name="Google Shape;313;p22"/>
          <p:cNvCxnSpPr/>
          <p:nvPr/>
        </p:nvCxnSpPr>
        <p:spPr>
          <a:xfrm>
            <a:off x="4653372" y="2286000"/>
            <a:ext cx="0" cy="2286000"/>
          </a:xfrm>
          <a:prstGeom prst="straightConnector1">
            <a:avLst/>
          </a:prstGeom>
          <a:noFill/>
          <a:ln w="19050" cap="flat" cmpd="sng">
            <a:solidFill>
              <a:srgbClr val="262626"/>
            </a:solidFill>
            <a:prstDash val="solid"/>
            <a:miter lim="800000"/>
            <a:headEnd type="none" w="sm" len="sm"/>
            <a:tailEnd type="none" w="sm" len="sm"/>
          </a:ln>
        </p:spPr>
      </p:cxnSp>
      <p:pic>
        <p:nvPicPr>
          <p:cNvPr id="314" name="Google Shape;314;p22"/>
          <p:cNvPicPr preferRelativeResize="0"/>
          <p:nvPr/>
        </p:nvPicPr>
        <p:blipFill rotWithShape="1">
          <a:blip r:embed="rId3">
            <a:alphaModFix/>
          </a:blip>
          <a:srcRect/>
          <a:stretch/>
        </p:blipFill>
        <p:spPr>
          <a:xfrm>
            <a:off x="1698743" y="677396"/>
            <a:ext cx="8794513" cy="57186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18"/>
        <p:cNvGrpSpPr/>
        <p:nvPr/>
      </p:nvGrpSpPr>
      <p:grpSpPr>
        <a:xfrm>
          <a:off x="0" y="0"/>
          <a:ext cx="0" cy="0"/>
          <a:chOff x="0" y="0"/>
          <a:chExt cx="0" cy="0"/>
        </a:xfrm>
      </p:grpSpPr>
      <p:sp>
        <p:nvSpPr>
          <p:cNvPr id="319" name="Google Shape;319;p23"/>
          <p:cNvSpPr txBox="1">
            <a:spLocks noGrp="1"/>
          </p:cNvSpPr>
          <p:nvPr>
            <p:ph type="body" idx="1"/>
          </p:nvPr>
        </p:nvSpPr>
        <p:spPr>
          <a:xfrm>
            <a:off x="838200" y="938854"/>
            <a:ext cx="10515600" cy="549329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320" name="Google Shape;320;p23"/>
          <p:cNvPicPr preferRelativeResize="0"/>
          <p:nvPr/>
        </p:nvPicPr>
        <p:blipFill rotWithShape="1">
          <a:blip r:embed="rId3">
            <a:alphaModFix/>
          </a:blip>
          <a:srcRect/>
          <a:stretch/>
        </p:blipFill>
        <p:spPr>
          <a:xfrm>
            <a:off x="9603077" y="5209714"/>
            <a:ext cx="2478999" cy="1418864"/>
          </a:xfrm>
          <a:prstGeom prst="rect">
            <a:avLst/>
          </a:prstGeom>
          <a:noFill/>
          <a:ln>
            <a:noFill/>
          </a:ln>
        </p:spPr>
      </p:pic>
      <p:pic>
        <p:nvPicPr>
          <p:cNvPr id="321" name="Google Shape;321;p23" descr="What Is COP26 — and Why Is the Summit a Critical Moment For Leadership on  the Climate Crisis?"/>
          <p:cNvPicPr preferRelativeResize="0"/>
          <p:nvPr/>
        </p:nvPicPr>
        <p:blipFill rotWithShape="1">
          <a:blip r:embed="rId4">
            <a:alphaModFix/>
          </a:blip>
          <a:srcRect/>
          <a:stretch/>
        </p:blipFill>
        <p:spPr>
          <a:xfrm>
            <a:off x="295656" y="173343"/>
            <a:ext cx="11430000" cy="3109201"/>
          </a:xfrm>
          <a:prstGeom prst="rect">
            <a:avLst/>
          </a:prstGeom>
          <a:noFill/>
          <a:ln>
            <a:noFill/>
          </a:ln>
        </p:spPr>
      </p:pic>
      <p:sp>
        <p:nvSpPr>
          <p:cNvPr id="322" name="Google Shape;322;p23"/>
          <p:cNvSpPr txBox="1"/>
          <p:nvPr/>
        </p:nvSpPr>
        <p:spPr>
          <a:xfrm>
            <a:off x="295656" y="3429000"/>
            <a:ext cx="1178642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600" b="0" i="0" u="none" strike="noStrike" cap="none" dirty="0">
                <a:solidFill>
                  <a:schemeClr val="bg1"/>
                </a:solidFill>
                <a:latin typeface="Calibri"/>
                <a:ea typeface="Calibri"/>
                <a:cs typeface="Calibri"/>
                <a:sym typeface="Calibri"/>
              </a:rPr>
              <a:t>Hope is </a:t>
            </a:r>
            <a:r>
              <a:rPr lang="en-US" sz="3600" b="1" i="0" u="none" strike="noStrike" cap="none" dirty="0">
                <a:solidFill>
                  <a:schemeClr val="bg1"/>
                </a:solidFill>
                <a:latin typeface="Calibri"/>
                <a:ea typeface="Calibri"/>
                <a:cs typeface="Calibri"/>
                <a:sym typeface="Calibri"/>
              </a:rPr>
              <a:t>not </a:t>
            </a:r>
            <a:r>
              <a:rPr lang="en-US" sz="3600" b="0" i="0" u="none" strike="noStrike" cap="none" dirty="0">
                <a:solidFill>
                  <a:schemeClr val="bg1"/>
                </a:solidFill>
                <a:latin typeface="Calibri"/>
                <a:ea typeface="Calibri"/>
                <a:cs typeface="Calibri"/>
                <a:sym typeface="Calibri"/>
              </a:rPr>
              <a:t>lost…there is still time for adventure, creativity</a:t>
            </a:r>
            <a:br>
              <a:rPr lang="en-US" sz="3600" b="0" i="0" u="none" strike="noStrike" cap="none" dirty="0">
                <a:solidFill>
                  <a:schemeClr val="bg1"/>
                </a:solidFill>
                <a:latin typeface="Calibri"/>
                <a:ea typeface="Calibri"/>
                <a:cs typeface="Calibri"/>
                <a:sym typeface="Calibri"/>
              </a:rPr>
            </a:br>
            <a:r>
              <a:rPr lang="en-US" sz="3600" b="0" i="0" u="none" strike="noStrike" cap="none" dirty="0">
                <a:solidFill>
                  <a:schemeClr val="bg1"/>
                </a:solidFill>
                <a:latin typeface="Calibri"/>
                <a:ea typeface="Calibri"/>
                <a:cs typeface="Calibri"/>
                <a:sym typeface="Calibri"/>
              </a:rPr>
              <a:t>and amazing change. But we must act at scale and together . . .                   </a:t>
            </a:r>
            <a:endParaRPr sz="3600" b="0" i="0" u="none" strike="noStrike" cap="none" dirty="0">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3600" b="1" i="0" u="none" strike="noStrike" cap="none" dirty="0">
                <a:solidFill>
                  <a:schemeClr val="bg1"/>
                </a:solidFill>
                <a:latin typeface="Calibri"/>
                <a:ea typeface="Calibri"/>
                <a:cs typeface="Calibri"/>
                <a:sym typeface="Calibri"/>
              </a:rPr>
              <a:t>Hebrews 11: 1   “Now faith is being confidence</a:t>
            </a:r>
            <a:br>
              <a:rPr lang="en-US" sz="3600" b="1" i="0" u="none" strike="noStrike" cap="none" dirty="0">
                <a:solidFill>
                  <a:schemeClr val="bg1"/>
                </a:solidFill>
                <a:latin typeface="Calibri"/>
                <a:ea typeface="Calibri"/>
                <a:cs typeface="Calibri"/>
                <a:sym typeface="Calibri"/>
              </a:rPr>
            </a:br>
            <a:r>
              <a:rPr lang="en-US" sz="3600" b="1" i="0" u="none" strike="noStrike" cap="none" dirty="0">
                <a:solidFill>
                  <a:schemeClr val="bg1"/>
                </a:solidFill>
                <a:latin typeface="Calibri"/>
                <a:ea typeface="Calibri"/>
                <a:cs typeface="Calibri"/>
                <a:sym typeface="Calibri"/>
              </a:rPr>
              <a:t>in what </a:t>
            </a:r>
            <a:r>
              <a:rPr lang="en-US" sz="3600" b="1" i="0" u="none" strike="noStrike" cap="none" dirty="0">
                <a:solidFill>
                  <a:srgbClr val="FF0000"/>
                </a:solidFill>
                <a:latin typeface="Calibri"/>
                <a:ea typeface="Calibri"/>
                <a:cs typeface="Calibri"/>
                <a:sym typeface="Calibri"/>
              </a:rPr>
              <a:t>we hope for </a:t>
            </a:r>
            <a:r>
              <a:rPr lang="en-US" sz="3600" b="1" i="0" u="none" strike="noStrike" cap="none" dirty="0">
                <a:solidFill>
                  <a:schemeClr val="bg1"/>
                </a:solidFill>
                <a:latin typeface="Calibri"/>
                <a:ea typeface="Calibri"/>
                <a:cs typeface="Calibri"/>
                <a:sym typeface="Calibri"/>
              </a:rPr>
              <a:t>and assurance about</a:t>
            </a:r>
            <a:br>
              <a:rPr lang="en-US" sz="3600" b="1" i="0" u="none" strike="noStrike" cap="none" dirty="0">
                <a:solidFill>
                  <a:schemeClr val="bg1"/>
                </a:solidFill>
                <a:latin typeface="Calibri"/>
                <a:ea typeface="Calibri"/>
                <a:cs typeface="Calibri"/>
                <a:sym typeface="Calibri"/>
              </a:rPr>
            </a:br>
            <a:r>
              <a:rPr lang="en-US" sz="3600" b="1" i="0" u="none" strike="noStrike" cap="none" dirty="0">
                <a:solidFill>
                  <a:schemeClr val="bg1"/>
                </a:solidFill>
                <a:latin typeface="Calibri"/>
                <a:ea typeface="Calibri"/>
                <a:cs typeface="Calibri"/>
                <a:sym typeface="Calibri"/>
              </a:rPr>
              <a:t>what </a:t>
            </a:r>
            <a:r>
              <a:rPr lang="en-US" sz="3600" b="1" i="0" u="none" strike="noStrike" cap="none" dirty="0">
                <a:solidFill>
                  <a:srgbClr val="FF0000"/>
                </a:solidFill>
                <a:latin typeface="Calibri"/>
                <a:ea typeface="Calibri"/>
                <a:cs typeface="Calibri"/>
                <a:sym typeface="Calibri"/>
              </a:rPr>
              <a:t>we do not see</a:t>
            </a:r>
            <a:r>
              <a:rPr lang="en-US" sz="3600" b="1" i="0" u="none" strike="noStrike" cap="none" dirty="0">
                <a:solidFill>
                  <a:schemeClr val="bg1"/>
                </a:solidFill>
                <a:latin typeface="Calibri"/>
                <a:ea typeface="Calibri"/>
                <a:cs typeface="Calibri"/>
                <a:sym typeface="Calibri"/>
              </a:rPr>
              <a:t>”</a:t>
            </a:r>
            <a:endParaRPr sz="3600" b="1" i="0" u="none" strike="noStrike" cap="none" dirty="0">
              <a:solidFill>
                <a:schemeClr val="bg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8676232" y="4854734"/>
            <a:ext cx="3137798" cy="1795929"/>
          </a:xfrm>
          <a:prstGeom prst="rect">
            <a:avLst/>
          </a:prstGeom>
          <a:noFill/>
          <a:ln>
            <a:noFill/>
          </a:ln>
        </p:spPr>
      </p:pic>
      <p:sp>
        <p:nvSpPr>
          <p:cNvPr id="115" name="Google Shape;115;p3"/>
          <p:cNvSpPr txBox="1">
            <a:spLocks noGrp="1"/>
          </p:cNvSpPr>
          <p:nvPr>
            <p:ph type="ctrTitle"/>
          </p:nvPr>
        </p:nvSpPr>
        <p:spPr>
          <a:xfrm>
            <a:off x="152401" y="573024"/>
            <a:ext cx="11772900" cy="370636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2700" b="1" dirty="0"/>
            </a:br>
            <a:br>
              <a:rPr lang="en-US" sz="3100" b="1" dirty="0"/>
            </a:br>
            <a:br>
              <a:rPr lang="en-US" sz="3100" b="1" dirty="0"/>
            </a:br>
            <a:r>
              <a:rPr lang="en-US" sz="5300" b="1" dirty="0">
                <a:solidFill>
                  <a:schemeClr val="bg1"/>
                </a:solidFill>
              </a:rPr>
              <a:t>If you could list the top 5 things that concern you most about the situation we are in</a:t>
            </a:r>
            <a:br>
              <a:rPr lang="en-US" sz="5300" b="1" dirty="0">
                <a:solidFill>
                  <a:schemeClr val="bg1"/>
                </a:solidFill>
              </a:rPr>
            </a:br>
            <a:r>
              <a:rPr lang="en-US" sz="5300" b="1" dirty="0">
                <a:solidFill>
                  <a:schemeClr val="bg1"/>
                </a:solidFill>
              </a:rPr>
              <a:t>what would they be?</a:t>
            </a:r>
            <a:br>
              <a:rPr lang="en-US" sz="4400" b="1" dirty="0">
                <a:solidFill>
                  <a:schemeClr val="bg1"/>
                </a:solidFill>
              </a:rPr>
            </a:br>
            <a:br>
              <a:rPr lang="en-US" sz="4400" dirty="0">
                <a:solidFill>
                  <a:schemeClr val="bg1"/>
                </a:solidFill>
              </a:rPr>
            </a:br>
            <a:r>
              <a:rPr lang="en-US" sz="5300" dirty="0">
                <a:solidFill>
                  <a:schemeClr val="bg1"/>
                </a:solidFill>
              </a:rPr>
              <a:t>  Start with the really big one for you,</a:t>
            </a:r>
            <a:br>
              <a:rPr lang="en-US" sz="5300" dirty="0">
                <a:solidFill>
                  <a:schemeClr val="bg1"/>
                </a:solidFill>
              </a:rPr>
            </a:br>
            <a:r>
              <a:rPr lang="en-US" sz="5300" dirty="0">
                <a:solidFill>
                  <a:schemeClr val="bg1"/>
                </a:solidFill>
              </a:rPr>
              <a:t>then list up to another four . . .</a:t>
            </a:r>
            <a:endParaRPr sz="3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19"/>
        <p:cNvGrpSpPr/>
        <p:nvPr/>
      </p:nvGrpSpPr>
      <p:grpSpPr>
        <a:xfrm>
          <a:off x="0" y="0"/>
          <a:ext cx="0" cy="0"/>
          <a:chOff x="0" y="0"/>
          <a:chExt cx="0" cy="0"/>
        </a:xfrm>
      </p:grpSpPr>
      <p:sp>
        <p:nvSpPr>
          <p:cNvPr id="120" name="Google Shape;120;p4"/>
          <p:cNvSpPr txBox="1">
            <a:spLocks noGrp="1"/>
          </p:cNvSpPr>
          <p:nvPr>
            <p:ph type="body" idx="1"/>
          </p:nvPr>
        </p:nvSpPr>
        <p:spPr>
          <a:xfrm>
            <a:off x="209549" y="219074"/>
            <a:ext cx="11801475" cy="6524625"/>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9000" b="1" dirty="0">
                <a:solidFill>
                  <a:schemeClr val="bg1"/>
                </a:solidFill>
              </a:rPr>
              <a:t>An autumn 2021 global survey led by Bath University (published in the Lancet) spoke to 10,000 people globally under 25</a:t>
            </a:r>
            <a:endParaRPr sz="9000" dirty="0">
              <a:solidFill>
                <a:schemeClr val="bg1"/>
              </a:solidFill>
            </a:endParaRPr>
          </a:p>
          <a:p>
            <a:pPr marL="228600" lvl="0" indent="-17145" algn="l" rtl="0">
              <a:lnSpc>
                <a:spcPct val="90000"/>
              </a:lnSpc>
              <a:spcBef>
                <a:spcPts val="1000"/>
              </a:spcBef>
              <a:spcAft>
                <a:spcPts val="0"/>
              </a:spcAft>
              <a:buClr>
                <a:schemeClr val="dk1"/>
              </a:buClr>
              <a:buSzPct val="100000"/>
              <a:buNone/>
            </a:pPr>
            <a:endParaRPr sz="3600" dirty="0">
              <a:solidFill>
                <a:schemeClr val="bg1"/>
              </a:solidFill>
            </a:endParaRPr>
          </a:p>
          <a:p>
            <a:pPr marL="228600" lvl="0" indent="-228600" algn="l" rtl="0">
              <a:lnSpc>
                <a:spcPct val="90000"/>
              </a:lnSpc>
              <a:spcBef>
                <a:spcPts val="1000"/>
              </a:spcBef>
              <a:spcAft>
                <a:spcPts val="0"/>
              </a:spcAft>
              <a:buClr>
                <a:schemeClr val="dk1"/>
              </a:buClr>
              <a:buSzPct val="100000"/>
              <a:buChar char="•"/>
            </a:pPr>
            <a:r>
              <a:rPr lang="en-US" sz="8000" dirty="0">
                <a:solidFill>
                  <a:schemeClr val="bg1"/>
                </a:solidFill>
              </a:rPr>
              <a:t>1) 75%  see the future as frightening</a:t>
            </a:r>
          </a:p>
          <a:p>
            <a:pPr marL="228600" lvl="0" indent="-228600" algn="l" rtl="0">
              <a:lnSpc>
                <a:spcPct val="90000"/>
              </a:lnSpc>
              <a:spcBef>
                <a:spcPts val="1000"/>
              </a:spcBef>
              <a:spcAft>
                <a:spcPts val="0"/>
              </a:spcAft>
              <a:buClr>
                <a:schemeClr val="dk1"/>
              </a:buClr>
              <a:buSzPct val="100000"/>
              <a:buChar char="•"/>
            </a:pPr>
            <a:endParaRPr sz="8000" dirty="0">
              <a:solidFill>
                <a:schemeClr val="bg1"/>
              </a:solidFill>
            </a:endParaRPr>
          </a:p>
          <a:p>
            <a:pPr marL="228600" lvl="0" indent="-228600" algn="l" rtl="0">
              <a:lnSpc>
                <a:spcPct val="90000"/>
              </a:lnSpc>
              <a:spcBef>
                <a:spcPts val="1000"/>
              </a:spcBef>
              <a:spcAft>
                <a:spcPts val="0"/>
              </a:spcAft>
              <a:buClr>
                <a:schemeClr val="dk1"/>
              </a:buClr>
              <a:buSzPct val="100000"/>
              <a:buChar char="•"/>
            </a:pPr>
            <a:r>
              <a:rPr lang="en-US" sz="8000" dirty="0">
                <a:solidFill>
                  <a:schemeClr val="bg1"/>
                </a:solidFill>
              </a:rPr>
              <a:t>2) 65%  feel governments have failed younger people on climate</a:t>
            </a:r>
          </a:p>
          <a:p>
            <a:pPr marL="228600" lvl="0" indent="-228600" algn="l" rtl="0">
              <a:lnSpc>
                <a:spcPct val="90000"/>
              </a:lnSpc>
              <a:spcBef>
                <a:spcPts val="1000"/>
              </a:spcBef>
              <a:spcAft>
                <a:spcPts val="0"/>
              </a:spcAft>
              <a:buClr>
                <a:schemeClr val="dk1"/>
              </a:buClr>
              <a:buSzPct val="100000"/>
              <a:buChar char="•"/>
            </a:pPr>
            <a:endParaRPr sz="8000" dirty="0">
              <a:solidFill>
                <a:schemeClr val="bg1"/>
              </a:solidFill>
            </a:endParaRPr>
          </a:p>
          <a:p>
            <a:pPr marL="228600" lvl="0" indent="-228600" algn="l" rtl="0">
              <a:lnSpc>
                <a:spcPct val="90000"/>
              </a:lnSpc>
              <a:spcBef>
                <a:spcPts val="1000"/>
              </a:spcBef>
              <a:spcAft>
                <a:spcPts val="0"/>
              </a:spcAft>
              <a:buClr>
                <a:schemeClr val="dk1"/>
              </a:buClr>
              <a:buSzPct val="100000"/>
              <a:buChar char="•"/>
            </a:pPr>
            <a:r>
              <a:rPr lang="en-US" sz="8000" dirty="0">
                <a:solidFill>
                  <a:schemeClr val="bg1"/>
                </a:solidFill>
              </a:rPr>
              <a:t>3) 60% are extremely worried about the impacts of climate change</a:t>
            </a:r>
          </a:p>
          <a:p>
            <a:pPr marL="228600" lvl="0" indent="-228600" algn="l" rtl="0">
              <a:lnSpc>
                <a:spcPct val="90000"/>
              </a:lnSpc>
              <a:spcBef>
                <a:spcPts val="1000"/>
              </a:spcBef>
              <a:spcAft>
                <a:spcPts val="0"/>
              </a:spcAft>
              <a:buClr>
                <a:schemeClr val="dk1"/>
              </a:buClr>
              <a:buSzPct val="100000"/>
              <a:buChar char="•"/>
            </a:pPr>
            <a:endParaRPr sz="8000" dirty="0">
              <a:solidFill>
                <a:schemeClr val="bg1"/>
              </a:solidFill>
            </a:endParaRPr>
          </a:p>
          <a:p>
            <a:pPr marL="228600" lvl="0" indent="-228600" algn="l" rtl="0">
              <a:lnSpc>
                <a:spcPct val="90000"/>
              </a:lnSpc>
              <a:spcBef>
                <a:spcPts val="1000"/>
              </a:spcBef>
              <a:spcAft>
                <a:spcPts val="0"/>
              </a:spcAft>
              <a:buClr>
                <a:schemeClr val="dk1"/>
              </a:buClr>
              <a:buSzPct val="100000"/>
              <a:buChar char="•"/>
            </a:pPr>
            <a:r>
              <a:rPr lang="en-US" sz="8000" dirty="0">
                <a:solidFill>
                  <a:schemeClr val="bg1"/>
                </a:solidFill>
              </a:rPr>
              <a:t>4) 56% believe that humanity is doomed</a:t>
            </a:r>
          </a:p>
          <a:p>
            <a:pPr marL="228600" lvl="0" indent="-228600" algn="l" rtl="0">
              <a:lnSpc>
                <a:spcPct val="90000"/>
              </a:lnSpc>
              <a:spcBef>
                <a:spcPts val="1000"/>
              </a:spcBef>
              <a:spcAft>
                <a:spcPts val="0"/>
              </a:spcAft>
              <a:buClr>
                <a:schemeClr val="dk1"/>
              </a:buClr>
              <a:buSzPct val="100000"/>
              <a:buChar char="•"/>
            </a:pPr>
            <a:endParaRPr sz="8000" dirty="0">
              <a:solidFill>
                <a:schemeClr val="bg1"/>
              </a:solidFill>
            </a:endParaRPr>
          </a:p>
          <a:p>
            <a:pPr marL="228600" lvl="0" indent="-228600" algn="l" rtl="0">
              <a:lnSpc>
                <a:spcPct val="90000"/>
              </a:lnSpc>
              <a:spcBef>
                <a:spcPts val="1000"/>
              </a:spcBef>
              <a:spcAft>
                <a:spcPts val="0"/>
              </a:spcAft>
              <a:buClr>
                <a:schemeClr val="dk1"/>
              </a:buClr>
              <a:buSzPct val="100000"/>
              <a:buChar char="•"/>
            </a:pPr>
            <a:r>
              <a:rPr lang="en-US" sz="8000" dirty="0">
                <a:solidFill>
                  <a:schemeClr val="bg1"/>
                </a:solidFill>
              </a:rPr>
              <a:t>5) 45% are impacted every day by feelings of sadness and loss on the planet situation</a:t>
            </a:r>
            <a:endParaRPr sz="8000" dirty="0">
              <a:solidFill>
                <a:schemeClr val="bg1"/>
              </a:solidFill>
            </a:endParaRPr>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a:stretch/>
        </p:blipFill>
        <p:spPr>
          <a:xfrm>
            <a:off x="8838157" y="4988084"/>
            <a:ext cx="3137798" cy="1795929"/>
          </a:xfrm>
          <a:prstGeom prst="rect">
            <a:avLst/>
          </a:prstGeom>
          <a:noFill/>
          <a:ln>
            <a:noFill/>
          </a:ln>
        </p:spPr>
      </p:pic>
      <p:sp>
        <p:nvSpPr>
          <p:cNvPr id="126" name="Google Shape;126;p5"/>
          <p:cNvSpPr txBox="1">
            <a:spLocks noGrp="1"/>
          </p:cNvSpPr>
          <p:nvPr>
            <p:ph type="ctrTitle"/>
          </p:nvPr>
        </p:nvSpPr>
        <p:spPr>
          <a:xfrm>
            <a:off x="476249" y="381000"/>
            <a:ext cx="11096625" cy="48577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US" sz="4000" b="1" dirty="0">
                <a:solidFill>
                  <a:schemeClr val="bg1"/>
                </a:solidFill>
              </a:rPr>
              <a:t>Knowing what the problem is only the</a:t>
            </a:r>
            <a:br>
              <a:rPr lang="en-US" sz="4000" b="1" dirty="0">
                <a:solidFill>
                  <a:schemeClr val="bg1"/>
                </a:solidFill>
              </a:rPr>
            </a:br>
            <a:r>
              <a:rPr lang="en-US" sz="4000" b="1" dirty="0">
                <a:solidFill>
                  <a:schemeClr val="bg1"/>
                </a:solidFill>
              </a:rPr>
              <a:t>start of the conversation-</a:t>
            </a:r>
            <a:br>
              <a:rPr lang="en-US" sz="4000" b="1" dirty="0">
                <a:solidFill>
                  <a:schemeClr val="bg1"/>
                </a:solidFill>
              </a:rPr>
            </a:br>
            <a:br>
              <a:rPr lang="en-US" sz="4000" b="1" dirty="0">
                <a:solidFill>
                  <a:schemeClr val="bg1"/>
                </a:solidFill>
              </a:rPr>
            </a:br>
            <a:r>
              <a:rPr lang="en-US" sz="4000" b="1" dirty="0">
                <a:solidFill>
                  <a:schemeClr val="bg1"/>
                </a:solidFill>
              </a:rPr>
              <a:t>Let’s pause and ask the question:</a:t>
            </a:r>
            <a:br>
              <a:rPr lang="en-US" sz="4000" b="1" dirty="0">
                <a:solidFill>
                  <a:schemeClr val="bg1"/>
                </a:solidFill>
              </a:rPr>
            </a:br>
            <a:br>
              <a:rPr lang="en-US" sz="4000" b="1" dirty="0">
                <a:solidFill>
                  <a:schemeClr val="bg1"/>
                </a:solidFill>
              </a:rPr>
            </a:br>
            <a:r>
              <a:rPr lang="en-US" sz="4000" b="1" dirty="0">
                <a:solidFill>
                  <a:schemeClr val="accent4">
                    <a:lumMod val="75000"/>
                  </a:schemeClr>
                </a:solidFill>
              </a:rPr>
              <a:t>What gives you hope </a:t>
            </a:r>
            <a:r>
              <a:rPr lang="en-US" sz="4000" b="1" dirty="0">
                <a:solidFill>
                  <a:schemeClr val="bg1"/>
                </a:solidFill>
              </a:rPr>
              <a:t>for our uplands</a:t>
            </a:r>
            <a:br>
              <a:rPr lang="en-US" sz="4000" b="1" dirty="0">
                <a:solidFill>
                  <a:schemeClr val="bg1"/>
                </a:solidFill>
              </a:rPr>
            </a:br>
            <a:r>
              <a:rPr lang="en-US" sz="4000" b="1" dirty="0">
                <a:solidFill>
                  <a:schemeClr val="bg1"/>
                </a:solidFill>
              </a:rPr>
              <a:t>in a time of crisis?</a:t>
            </a:r>
            <a:endParaRPr sz="4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2" name="Google Shape;132;p6" descr="A hand holding a seedling&#10;&#10;Description automatically generated with medium confidence"/>
          <p:cNvPicPr preferRelativeResize="0">
            <a:picLocks noGrp="1"/>
          </p:cNvPicPr>
          <p:nvPr>
            <p:ph type="body" idx="1"/>
          </p:nvPr>
        </p:nvPicPr>
        <p:blipFill rotWithShape="1">
          <a:blip r:embed="rId3">
            <a:alphaModFix/>
          </a:blip>
          <a:srcRect l="6819" t="8118" r="26688" b="-1"/>
          <a:stretch/>
        </p:blipFill>
        <p:spPr>
          <a:xfrm>
            <a:off x="3523488" y="10"/>
            <a:ext cx="8668512" cy="6857990"/>
          </a:xfrm>
          <a:prstGeom prst="rect">
            <a:avLst/>
          </a:prstGeom>
          <a:noFill/>
          <a:ln>
            <a:noFill/>
          </a:ln>
        </p:spPr>
      </p:pic>
      <p:sp>
        <p:nvSpPr>
          <p:cNvPr id="133" name="Google Shape;133;p6"/>
          <p:cNvSpPr/>
          <p:nvPr/>
        </p:nvSpPr>
        <p:spPr>
          <a:xfrm>
            <a:off x="0" y="0"/>
            <a:ext cx="9756601" cy="6858000"/>
          </a:xfrm>
          <a:prstGeom prst="rect">
            <a:avLst/>
          </a:prstGeom>
          <a:gradFill>
            <a:gsLst>
              <a:gs pos="0">
                <a:srgbClr val="FFFFFF">
                  <a:alpha val="0"/>
                </a:srgbClr>
              </a:gs>
              <a:gs pos="19000">
                <a:srgbClr val="FFFFFF">
                  <a:alpha val="37254"/>
                </a:srgbClr>
              </a:gs>
              <a:gs pos="35000">
                <a:srgbClr val="FFFFFF">
                  <a:alpha val="78431"/>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6"/>
          <p:cNvSpPr txBox="1">
            <a:spLocks noGrp="1"/>
          </p:cNvSpPr>
          <p:nvPr>
            <p:ph type="title"/>
          </p:nvPr>
        </p:nvSpPr>
        <p:spPr>
          <a:xfrm>
            <a:off x="477981" y="1122363"/>
            <a:ext cx="4998894" cy="42211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Calibri"/>
              <a:buNone/>
            </a:pPr>
            <a:r>
              <a:rPr lang="en-US" sz="4800" b="1" dirty="0"/>
              <a:t>Living differently means </a:t>
            </a:r>
            <a:br>
              <a:rPr lang="en-US" sz="4800" b="1" dirty="0"/>
            </a:br>
            <a:r>
              <a:rPr lang="en-US" sz="4800" b="1" dirty="0">
                <a:solidFill>
                  <a:srgbClr val="FF0000"/>
                </a:solidFill>
              </a:rPr>
              <a:t>Re-Earthing</a:t>
            </a:r>
            <a:r>
              <a:rPr lang="en-US" sz="4800" b="1" dirty="0"/>
              <a:t> ourselves and our  communities </a:t>
            </a:r>
            <a:endParaRPr sz="4800" dirty="0"/>
          </a:p>
        </p:txBody>
      </p:sp>
      <p:sp>
        <p:nvSpPr>
          <p:cNvPr id="135" name="Google Shape;135;p6"/>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 name="Google Shape;136;p6"/>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7"/>
          <p:cNvSpPr/>
          <p:nvPr/>
        </p:nvSpPr>
        <p:spPr>
          <a:xfrm>
            <a:off x="0" y="0"/>
            <a:ext cx="12192000" cy="6858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a:spLocks noGrp="1"/>
          </p:cNvSpPr>
          <p:nvPr>
            <p:ph type="title"/>
          </p:nvPr>
        </p:nvSpPr>
        <p:spPr>
          <a:xfrm>
            <a:off x="621792" y="1161287"/>
            <a:ext cx="4426458" cy="50288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en-US" sz="4000" b="1" dirty="0">
                <a:solidFill>
                  <a:srgbClr val="FF0000"/>
                </a:solidFill>
              </a:rPr>
              <a:t>Re-Earthing</a:t>
            </a:r>
            <a:r>
              <a:rPr lang="en-US" sz="4000" b="1" dirty="0">
                <a:solidFill>
                  <a:schemeClr val="bg1"/>
                </a:solidFill>
              </a:rPr>
              <a:t> our communities</a:t>
            </a:r>
            <a:br>
              <a:rPr lang="en-US" sz="4000" b="1" dirty="0">
                <a:solidFill>
                  <a:schemeClr val="bg1"/>
                </a:solidFill>
              </a:rPr>
            </a:br>
            <a:r>
              <a:rPr lang="en-US" sz="4000" b="1" dirty="0">
                <a:solidFill>
                  <a:schemeClr val="bg1"/>
                </a:solidFill>
              </a:rPr>
              <a:t>in 5 steps</a:t>
            </a:r>
            <a:endParaRPr dirty="0">
              <a:solidFill>
                <a:schemeClr val="bg1"/>
              </a:solidFill>
            </a:endParaRPr>
          </a:p>
        </p:txBody>
      </p:sp>
      <p:sp>
        <p:nvSpPr>
          <p:cNvPr id="145" name="Google Shape;145;p7"/>
          <p:cNvSpPr/>
          <p:nvPr/>
        </p:nvSpPr>
        <p:spPr>
          <a:xfrm>
            <a:off x="0" y="3081528"/>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46" name="Google Shape;146;p7"/>
          <p:cNvGrpSpPr/>
          <p:nvPr/>
        </p:nvGrpSpPr>
        <p:grpSpPr>
          <a:xfrm>
            <a:off x="5765687" y="677036"/>
            <a:ext cx="5439889" cy="5513071"/>
            <a:chOff x="462167" y="380"/>
            <a:chExt cx="5439889" cy="5513071"/>
          </a:xfrm>
        </p:grpSpPr>
        <p:sp>
          <p:nvSpPr>
            <p:cNvPr id="147" name="Google Shape;147;p7"/>
            <p:cNvSpPr/>
            <p:nvPr/>
          </p:nvSpPr>
          <p:spPr>
            <a:xfrm>
              <a:off x="2899779" y="686484"/>
              <a:ext cx="530464"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7"/>
            <p:cNvSpPr txBox="1"/>
            <p:nvPr/>
          </p:nvSpPr>
          <p:spPr>
            <a:xfrm>
              <a:off x="3150985" y="729398"/>
              <a:ext cx="28053" cy="561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49" name="Google Shape;149;p7"/>
            <p:cNvSpPr/>
            <p:nvPr/>
          </p:nvSpPr>
          <p:spPr>
            <a:xfrm>
              <a:off x="462167" y="380"/>
              <a:ext cx="2439412" cy="1463647"/>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7"/>
            <p:cNvSpPr txBox="1"/>
            <p:nvPr/>
          </p:nvSpPr>
          <p:spPr>
            <a:xfrm>
              <a:off x="462167" y="380"/>
              <a:ext cx="2439412" cy="1463647"/>
            </a:xfrm>
            <a:prstGeom prst="rect">
              <a:avLst/>
            </a:prstGeom>
            <a:noFill/>
            <a:ln>
              <a:noFill/>
            </a:ln>
          </p:spPr>
          <p:txBody>
            <a:bodyPr spcFirstLastPara="1" wrap="square" lIns="119525" tIns="125450" rIns="119525" bIns="125450" anchor="ctr" anchorCtr="0">
              <a:noAutofit/>
            </a:bodyPr>
            <a:lstStyle/>
            <a:p>
              <a:pPr marL="0" marR="0" lvl="0" indent="0" algn="ctr" rtl="0">
                <a:lnSpc>
                  <a:spcPct val="100000"/>
                </a:lnSpc>
                <a:spcBef>
                  <a:spcPts val="0"/>
                </a:spcBef>
                <a:spcAft>
                  <a:spcPts val="0"/>
                </a:spcAft>
                <a:buClr>
                  <a:schemeClr val="lt1"/>
                </a:buClr>
                <a:buSzPts val="5500"/>
                <a:buFont typeface="Calibri"/>
                <a:buNone/>
              </a:pPr>
              <a:r>
                <a:rPr lang="en-US" sz="5500" b="0" i="0" u="none" strike="noStrike" cap="none">
                  <a:solidFill>
                    <a:schemeClr val="lt1"/>
                  </a:solidFill>
                  <a:latin typeface="Calibri"/>
                  <a:ea typeface="Calibri"/>
                  <a:cs typeface="Calibri"/>
                  <a:sym typeface="Calibri"/>
                </a:rPr>
                <a:t>Stop</a:t>
              </a:r>
              <a:endParaRPr sz="1400" b="0" i="0" u="none" strike="noStrike" cap="none">
                <a:solidFill>
                  <a:srgbClr val="000000"/>
                </a:solidFill>
                <a:latin typeface="Arial"/>
                <a:ea typeface="Arial"/>
                <a:cs typeface="Arial"/>
                <a:sym typeface="Arial"/>
              </a:endParaRPr>
            </a:p>
          </p:txBody>
        </p:sp>
        <p:sp>
          <p:nvSpPr>
            <p:cNvPr id="151" name="Google Shape;151;p7"/>
            <p:cNvSpPr/>
            <p:nvPr/>
          </p:nvSpPr>
          <p:spPr>
            <a:xfrm>
              <a:off x="1681873" y="1462227"/>
              <a:ext cx="3000476" cy="530464"/>
            </a:xfrm>
            <a:custGeom>
              <a:avLst/>
              <a:gdLst/>
              <a:ahLst/>
              <a:cxnLst/>
              <a:rect l="l" t="t" r="r" b="b"/>
              <a:pathLst>
                <a:path w="120000" h="120000" extrusionOk="0">
                  <a:moveTo>
                    <a:pt x="120000" y="0"/>
                  </a:moveTo>
                  <a:lnTo>
                    <a:pt x="120000" y="63868"/>
                  </a:lnTo>
                  <a:lnTo>
                    <a:pt x="0" y="63868"/>
                  </a:lnTo>
                  <a:lnTo>
                    <a:pt x="0" y="120000"/>
                  </a:lnTo>
                </a:path>
              </a:pathLst>
            </a:custGeom>
            <a:noFill/>
            <a:ln w="9525" cap="flat" cmpd="sng">
              <a:solidFill>
                <a:srgbClr val="D07A5B"/>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7"/>
            <p:cNvSpPr txBox="1"/>
            <p:nvPr/>
          </p:nvSpPr>
          <p:spPr>
            <a:xfrm>
              <a:off x="3105799" y="1724654"/>
              <a:ext cx="152624" cy="561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53" name="Google Shape;153;p7"/>
            <p:cNvSpPr/>
            <p:nvPr/>
          </p:nvSpPr>
          <p:spPr>
            <a:xfrm>
              <a:off x="3462644" y="380"/>
              <a:ext cx="2439412" cy="1463647"/>
            </a:xfrm>
            <a:prstGeom prst="rect">
              <a:avLst/>
            </a:prstGeom>
            <a:solidFill>
              <a:srgbClr val="D77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7"/>
            <p:cNvSpPr txBox="1"/>
            <p:nvPr/>
          </p:nvSpPr>
          <p:spPr>
            <a:xfrm>
              <a:off x="3462644" y="380"/>
              <a:ext cx="2439412" cy="1463647"/>
            </a:xfrm>
            <a:prstGeom prst="rect">
              <a:avLst/>
            </a:prstGeom>
            <a:noFill/>
            <a:ln>
              <a:noFill/>
            </a:ln>
          </p:spPr>
          <p:txBody>
            <a:bodyPr spcFirstLastPara="1" wrap="square" lIns="119525" tIns="125450" rIns="119525" bIns="125450" anchor="ctr" anchorCtr="0">
              <a:noAutofit/>
            </a:bodyPr>
            <a:lstStyle/>
            <a:p>
              <a:pPr marL="0" marR="0" lvl="0" indent="0" algn="ctr" rtl="0">
                <a:lnSpc>
                  <a:spcPct val="100000"/>
                </a:lnSpc>
                <a:spcBef>
                  <a:spcPts val="0"/>
                </a:spcBef>
                <a:spcAft>
                  <a:spcPts val="0"/>
                </a:spcAft>
                <a:buClr>
                  <a:schemeClr val="lt1"/>
                </a:buClr>
                <a:buSzPts val="5500"/>
                <a:buFont typeface="Calibri"/>
                <a:buNone/>
              </a:pPr>
              <a:r>
                <a:rPr lang="en-US" sz="5500" b="0" i="0" u="none" strike="noStrike" cap="none">
                  <a:solidFill>
                    <a:schemeClr val="lt1"/>
                  </a:solidFill>
                  <a:latin typeface="Calibri"/>
                  <a:ea typeface="Calibri"/>
                  <a:cs typeface="Calibri"/>
                  <a:sym typeface="Calibri"/>
                </a:rPr>
                <a:t>Plot</a:t>
              </a:r>
              <a:endParaRPr sz="1400" b="0" i="0" u="none" strike="noStrike" cap="none">
                <a:solidFill>
                  <a:srgbClr val="000000"/>
                </a:solidFill>
                <a:latin typeface="Arial"/>
                <a:ea typeface="Arial"/>
                <a:cs typeface="Arial"/>
                <a:sym typeface="Arial"/>
              </a:endParaRPr>
            </a:p>
          </p:txBody>
        </p:sp>
        <p:sp>
          <p:nvSpPr>
            <p:cNvPr id="155" name="Google Shape;155;p7"/>
            <p:cNvSpPr/>
            <p:nvPr/>
          </p:nvSpPr>
          <p:spPr>
            <a:xfrm>
              <a:off x="2899779" y="2711196"/>
              <a:ext cx="530464" cy="91440"/>
            </a:xfrm>
            <a:custGeom>
              <a:avLst/>
              <a:gdLst/>
              <a:ahLst/>
              <a:cxnLst/>
              <a:rect l="l" t="t" r="r" b="b"/>
              <a:pathLst>
                <a:path w="120000" h="120000" extrusionOk="0">
                  <a:moveTo>
                    <a:pt x="0" y="60000"/>
                  </a:moveTo>
                  <a:lnTo>
                    <a:pt x="120000" y="60000"/>
                  </a:lnTo>
                </a:path>
              </a:pathLst>
            </a:custGeom>
            <a:noFill/>
            <a:ln w="9525" cap="flat" cmpd="sng">
              <a:solidFill>
                <a:srgbClr val="B8888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7"/>
            <p:cNvSpPr txBox="1"/>
            <p:nvPr/>
          </p:nvSpPr>
          <p:spPr>
            <a:xfrm>
              <a:off x="3150985" y="2754110"/>
              <a:ext cx="28053" cy="561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57" name="Google Shape;157;p7"/>
            <p:cNvSpPr/>
            <p:nvPr/>
          </p:nvSpPr>
          <p:spPr>
            <a:xfrm>
              <a:off x="462167" y="2025092"/>
              <a:ext cx="2439412" cy="1463647"/>
            </a:xfrm>
            <a:prstGeom prst="rect">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7"/>
            <p:cNvSpPr txBox="1"/>
            <p:nvPr/>
          </p:nvSpPr>
          <p:spPr>
            <a:xfrm>
              <a:off x="462167" y="2025092"/>
              <a:ext cx="2439412" cy="1463647"/>
            </a:xfrm>
            <a:prstGeom prst="rect">
              <a:avLst/>
            </a:prstGeom>
            <a:noFill/>
            <a:ln>
              <a:noFill/>
            </a:ln>
          </p:spPr>
          <p:txBody>
            <a:bodyPr spcFirstLastPara="1" wrap="square" lIns="119525" tIns="125450" rIns="119525" bIns="125450" anchor="ctr" anchorCtr="0">
              <a:noAutofit/>
            </a:bodyPr>
            <a:lstStyle/>
            <a:p>
              <a:pPr marL="0" marR="0" lvl="0" indent="0" algn="ctr" rtl="0">
                <a:lnSpc>
                  <a:spcPct val="100000"/>
                </a:lnSpc>
                <a:spcBef>
                  <a:spcPts val="0"/>
                </a:spcBef>
                <a:spcAft>
                  <a:spcPts val="0"/>
                </a:spcAft>
                <a:buClr>
                  <a:schemeClr val="lt1"/>
                </a:buClr>
                <a:buSzPts val="5500"/>
                <a:buFont typeface="Calibri"/>
                <a:buNone/>
              </a:pPr>
              <a:r>
                <a:rPr lang="en-US" sz="5500" b="0" i="0" u="none" strike="noStrike" cap="none">
                  <a:solidFill>
                    <a:schemeClr val="lt1"/>
                  </a:solidFill>
                  <a:latin typeface="Calibri"/>
                  <a:ea typeface="Calibri"/>
                  <a:cs typeface="Calibri"/>
                  <a:sym typeface="Calibri"/>
                </a:rPr>
                <a:t>Sow</a:t>
              </a:r>
              <a:endParaRPr sz="1400" b="0" i="0" u="none" strike="noStrike" cap="none">
                <a:solidFill>
                  <a:srgbClr val="000000"/>
                </a:solidFill>
                <a:latin typeface="Arial"/>
                <a:ea typeface="Arial"/>
                <a:cs typeface="Arial"/>
                <a:sym typeface="Arial"/>
              </a:endParaRPr>
            </a:p>
          </p:txBody>
        </p:sp>
        <p:sp>
          <p:nvSpPr>
            <p:cNvPr id="159" name="Google Shape;159;p7"/>
            <p:cNvSpPr/>
            <p:nvPr/>
          </p:nvSpPr>
          <p:spPr>
            <a:xfrm>
              <a:off x="1681873" y="3486939"/>
              <a:ext cx="3000476" cy="530464"/>
            </a:xfrm>
            <a:custGeom>
              <a:avLst/>
              <a:gdLst/>
              <a:ahLst/>
              <a:cxnLst/>
              <a:rect l="l" t="t" r="r" b="b"/>
              <a:pathLst>
                <a:path w="120000" h="120000" extrusionOk="0">
                  <a:moveTo>
                    <a:pt x="120000" y="0"/>
                  </a:moveTo>
                  <a:lnTo>
                    <a:pt x="120000" y="63868"/>
                  </a:lnTo>
                  <a:lnTo>
                    <a:pt x="0" y="63868"/>
                  </a:lnTo>
                  <a:lnTo>
                    <a:pt x="0" y="120000"/>
                  </a:lnTo>
                </a:path>
              </a:pathLst>
            </a:custGeom>
            <a:noFill/>
            <a:ln w="9525" cap="flat" cmpd="sng">
              <a:solidFill>
                <a:srgbClr val="A4A4A4"/>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7"/>
            <p:cNvSpPr txBox="1"/>
            <p:nvPr/>
          </p:nvSpPr>
          <p:spPr>
            <a:xfrm>
              <a:off x="3105799" y="3749366"/>
              <a:ext cx="152624" cy="561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61" name="Google Shape;161;p7"/>
            <p:cNvSpPr/>
            <p:nvPr/>
          </p:nvSpPr>
          <p:spPr>
            <a:xfrm>
              <a:off x="3462644" y="2025092"/>
              <a:ext cx="2439412" cy="1463647"/>
            </a:xfrm>
            <a:prstGeom prst="rect">
              <a:avLst/>
            </a:prstGeom>
            <a:solidFill>
              <a:srgbClr val="B38E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7"/>
            <p:cNvSpPr txBox="1"/>
            <p:nvPr/>
          </p:nvSpPr>
          <p:spPr>
            <a:xfrm>
              <a:off x="3462644" y="2025092"/>
              <a:ext cx="2439412" cy="1463647"/>
            </a:xfrm>
            <a:prstGeom prst="rect">
              <a:avLst/>
            </a:prstGeom>
            <a:noFill/>
            <a:ln>
              <a:noFill/>
            </a:ln>
          </p:spPr>
          <p:txBody>
            <a:bodyPr spcFirstLastPara="1" wrap="square" lIns="119525" tIns="125450" rIns="119525" bIns="125450" anchor="ctr" anchorCtr="0">
              <a:noAutofit/>
            </a:bodyPr>
            <a:lstStyle/>
            <a:p>
              <a:pPr marL="0" marR="0" lvl="0" indent="0" algn="ctr" rtl="0">
                <a:lnSpc>
                  <a:spcPct val="100000"/>
                </a:lnSpc>
                <a:spcBef>
                  <a:spcPts val="0"/>
                </a:spcBef>
                <a:spcAft>
                  <a:spcPts val="0"/>
                </a:spcAft>
                <a:buClr>
                  <a:schemeClr val="lt1"/>
                </a:buClr>
                <a:buSzPts val="5500"/>
                <a:buFont typeface="Calibri"/>
                <a:buNone/>
              </a:pPr>
              <a:r>
                <a:rPr lang="en-US" sz="5500" b="0" i="0" u="none" strike="noStrike" cap="none">
                  <a:solidFill>
                    <a:schemeClr val="lt1"/>
                  </a:solidFill>
                  <a:latin typeface="Calibri"/>
                  <a:ea typeface="Calibri"/>
                  <a:cs typeface="Calibri"/>
                  <a:sym typeface="Calibri"/>
                </a:rPr>
                <a:t>Grow</a:t>
              </a:r>
              <a:endParaRPr sz="1400" b="0" i="0" u="none" strike="noStrike" cap="none">
                <a:solidFill>
                  <a:srgbClr val="000000"/>
                </a:solidFill>
                <a:latin typeface="Arial"/>
                <a:ea typeface="Arial"/>
                <a:cs typeface="Arial"/>
                <a:sym typeface="Arial"/>
              </a:endParaRPr>
            </a:p>
          </p:txBody>
        </p:sp>
        <p:sp>
          <p:nvSpPr>
            <p:cNvPr id="163" name="Google Shape;163;p7"/>
            <p:cNvSpPr/>
            <p:nvPr/>
          </p:nvSpPr>
          <p:spPr>
            <a:xfrm>
              <a:off x="462167" y="4049804"/>
              <a:ext cx="2439412" cy="1463647"/>
            </a:xfrm>
            <a:prstGeom prst="rect">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7"/>
            <p:cNvSpPr txBox="1"/>
            <p:nvPr/>
          </p:nvSpPr>
          <p:spPr>
            <a:xfrm>
              <a:off x="462167" y="4049804"/>
              <a:ext cx="2439412" cy="1463647"/>
            </a:xfrm>
            <a:prstGeom prst="rect">
              <a:avLst/>
            </a:prstGeom>
            <a:noFill/>
            <a:ln>
              <a:noFill/>
            </a:ln>
          </p:spPr>
          <p:txBody>
            <a:bodyPr spcFirstLastPara="1" wrap="square" lIns="119525" tIns="125450" rIns="119525" bIns="125450" anchor="ctr" anchorCtr="0">
              <a:noAutofit/>
            </a:bodyPr>
            <a:lstStyle/>
            <a:p>
              <a:pPr marL="0" marR="0" lvl="0" indent="0" algn="ctr" rtl="0">
                <a:lnSpc>
                  <a:spcPct val="100000"/>
                </a:lnSpc>
                <a:spcBef>
                  <a:spcPts val="0"/>
                </a:spcBef>
                <a:spcAft>
                  <a:spcPts val="0"/>
                </a:spcAft>
                <a:buClr>
                  <a:schemeClr val="lt1"/>
                </a:buClr>
                <a:buSzPts val="5500"/>
                <a:buFont typeface="Calibri"/>
                <a:buNone/>
              </a:pPr>
              <a:r>
                <a:rPr lang="en-US" sz="5500" b="0" i="0" u="none" strike="noStrike" cap="none">
                  <a:solidFill>
                    <a:schemeClr val="lt1"/>
                  </a:solidFill>
                  <a:latin typeface="Calibri"/>
                  <a:ea typeface="Calibri"/>
                  <a:cs typeface="Calibri"/>
                  <a:sym typeface="Calibri"/>
                </a:rPr>
                <a:t>Harvest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8"/>
          <p:cNvSpPr/>
          <p:nvPr/>
        </p:nvSpPr>
        <p:spPr>
          <a:xfrm>
            <a:off x="0" y="0"/>
            <a:ext cx="12188952" cy="6858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8"/>
          <p:cNvSpPr txBox="1">
            <a:spLocks noGrp="1"/>
          </p:cNvSpPr>
          <p:nvPr>
            <p:ph type="title"/>
          </p:nvPr>
        </p:nvSpPr>
        <p:spPr>
          <a:xfrm>
            <a:off x="6513788" y="588408"/>
            <a:ext cx="4840010" cy="29841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7200"/>
              <a:buFont typeface="Calibri"/>
              <a:buNone/>
            </a:pPr>
            <a:r>
              <a:rPr lang="en-US" sz="7200" dirty="0">
                <a:solidFill>
                  <a:schemeClr val="bg1"/>
                </a:solidFill>
              </a:rPr>
              <a:t>The 2 elements of </a:t>
            </a:r>
            <a:r>
              <a:rPr lang="en-US" sz="7200" b="1" dirty="0">
                <a:solidFill>
                  <a:schemeClr val="bg1"/>
                </a:solidFill>
              </a:rPr>
              <a:t>STOP</a:t>
            </a:r>
            <a:endParaRPr dirty="0">
              <a:solidFill>
                <a:schemeClr val="bg1"/>
              </a:solidFill>
            </a:endParaRPr>
          </a:p>
        </p:txBody>
      </p:sp>
      <p:pic>
        <p:nvPicPr>
          <p:cNvPr id="172" name="Google Shape;172;p8" descr="A picture containing text, stop, sign, sky&#10;&#10;Description automatically generated"/>
          <p:cNvPicPr preferRelativeResize="0"/>
          <p:nvPr/>
        </p:nvPicPr>
        <p:blipFill rotWithShape="1">
          <a:blip r:embed="rId3">
            <a:alphaModFix/>
          </a:blip>
          <a:srcRect r="17947" b="1"/>
          <a:stretch/>
        </p:blipFill>
        <p:spPr>
          <a:xfrm>
            <a:off x="20" y="1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grpSp>
        <p:nvGrpSpPr>
          <p:cNvPr id="173" name="Google Shape;173;p8"/>
          <p:cNvGrpSpPr/>
          <p:nvPr/>
        </p:nvGrpSpPr>
        <p:grpSpPr>
          <a:xfrm>
            <a:off x="6514378" y="4000830"/>
            <a:ext cx="4838828" cy="1535751"/>
            <a:chOff x="590" y="1153957"/>
            <a:chExt cx="4838828" cy="1535751"/>
          </a:xfrm>
        </p:grpSpPr>
        <p:sp>
          <p:nvSpPr>
            <p:cNvPr id="174" name="Google Shape;174;p8"/>
            <p:cNvSpPr/>
            <p:nvPr/>
          </p:nvSpPr>
          <p:spPr>
            <a:xfrm>
              <a:off x="590" y="1153957"/>
              <a:ext cx="2073783" cy="1316852"/>
            </a:xfrm>
            <a:prstGeom prst="roundRect">
              <a:avLst>
                <a:gd name="adj" fmla="val 10000"/>
              </a:avLst>
            </a:prstGeom>
            <a:gradFill>
              <a:gsLst>
                <a:gs pos="0">
                  <a:srgbClr val="5E697B"/>
                </a:gs>
                <a:gs pos="50000">
                  <a:srgbClr val="42536A"/>
                </a:gs>
                <a:gs pos="100000">
                  <a:srgbClr val="38495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8"/>
            <p:cNvSpPr/>
            <p:nvPr/>
          </p:nvSpPr>
          <p:spPr>
            <a:xfrm>
              <a:off x="231011" y="1372856"/>
              <a:ext cx="2073783" cy="1316852"/>
            </a:xfrm>
            <a:prstGeom prst="roundRect">
              <a:avLst>
                <a:gd name="adj" fmla="val 10000"/>
              </a:avLst>
            </a:prstGeom>
            <a:solidFill>
              <a:schemeClr val="lt2">
                <a:alpha val="89411"/>
              </a:schemeClr>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8"/>
            <p:cNvSpPr txBox="1"/>
            <p:nvPr/>
          </p:nvSpPr>
          <p:spPr>
            <a:xfrm>
              <a:off x="269580" y="1411425"/>
              <a:ext cx="1996645" cy="1239714"/>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What are the facts?</a:t>
              </a:r>
              <a:endParaRPr sz="1400" b="0" i="0" u="none" strike="noStrike" cap="none">
                <a:solidFill>
                  <a:srgbClr val="000000"/>
                </a:solidFill>
                <a:latin typeface="Arial"/>
                <a:ea typeface="Arial"/>
                <a:cs typeface="Arial"/>
                <a:sym typeface="Arial"/>
              </a:endParaRPr>
            </a:p>
          </p:txBody>
        </p:sp>
        <p:sp>
          <p:nvSpPr>
            <p:cNvPr id="177" name="Google Shape;177;p8"/>
            <p:cNvSpPr/>
            <p:nvPr/>
          </p:nvSpPr>
          <p:spPr>
            <a:xfrm>
              <a:off x="2535215" y="1153957"/>
              <a:ext cx="2073783" cy="1316852"/>
            </a:xfrm>
            <a:prstGeom prst="roundRect">
              <a:avLst>
                <a:gd name="adj" fmla="val 10000"/>
              </a:avLst>
            </a:prstGeom>
            <a:gradFill>
              <a:gsLst>
                <a:gs pos="0">
                  <a:srgbClr val="5E697B"/>
                </a:gs>
                <a:gs pos="50000">
                  <a:srgbClr val="42536A"/>
                </a:gs>
                <a:gs pos="100000">
                  <a:srgbClr val="38495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8"/>
            <p:cNvSpPr/>
            <p:nvPr/>
          </p:nvSpPr>
          <p:spPr>
            <a:xfrm>
              <a:off x="2765635" y="1372856"/>
              <a:ext cx="2073783" cy="1316852"/>
            </a:xfrm>
            <a:prstGeom prst="roundRect">
              <a:avLst>
                <a:gd name="adj" fmla="val 10000"/>
              </a:avLst>
            </a:prstGeom>
            <a:solidFill>
              <a:schemeClr val="lt2">
                <a:alpha val="89411"/>
              </a:schemeClr>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8"/>
            <p:cNvSpPr txBox="1"/>
            <p:nvPr/>
          </p:nvSpPr>
          <p:spPr>
            <a:xfrm>
              <a:off x="2804204" y="1411425"/>
              <a:ext cx="1996645" cy="1239714"/>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My personal journey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84"/>
        <p:cNvGrpSpPr/>
        <p:nvPr/>
      </p:nvGrpSpPr>
      <p:grpSpPr>
        <a:xfrm>
          <a:off x="0" y="0"/>
          <a:ext cx="0" cy="0"/>
          <a:chOff x="0" y="0"/>
          <a:chExt cx="0" cy="0"/>
        </a:xfrm>
      </p:grpSpPr>
      <p:sp>
        <p:nvSpPr>
          <p:cNvPr id="185" name="Google Shape;185;g1115a8e54af_0_0"/>
          <p:cNvSpPr txBox="1">
            <a:spLocks noGrp="1"/>
          </p:cNvSpPr>
          <p:nvPr>
            <p:ph type="title"/>
          </p:nvPr>
        </p:nvSpPr>
        <p:spPr>
          <a:xfrm>
            <a:off x="838200" y="18325"/>
            <a:ext cx="10515600" cy="9992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solidFill>
                  <a:schemeClr val="bg1"/>
                </a:solidFill>
              </a:rPr>
              <a:t>Climate </a:t>
            </a:r>
            <a:r>
              <a:rPr lang="en-US" b="1" dirty="0">
                <a:solidFill>
                  <a:schemeClr val="accent4">
                    <a:lumMod val="75000"/>
                  </a:schemeClr>
                </a:solidFill>
              </a:rPr>
              <a:t>Facts</a:t>
            </a:r>
            <a:endParaRPr b="1" dirty="0">
              <a:solidFill>
                <a:schemeClr val="accent4">
                  <a:lumMod val="75000"/>
                </a:schemeClr>
              </a:solidFill>
            </a:endParaRPr>
          </a:p>
        </p:txBody>
      </p:sp>
      <p:sp>
        <p:nvSpPr>
          <p:cNvPr id="186" name="Google Shape;186;g1115a8e54af_0_0"/>
          <p:cNvSpPr txBox="1">
            <a:spLocks noGrp="1"/>
          </p:cNvSpPr>
          <p:nvPr>
            <p:ph type="body" idx="1"/>
          </p:nvPr>
        </p:nvSpPr>
        <p:spPr>
          <a:xfrm>
            <a:off x="142875" y="703262"/>
            <a:ext cx="12049125" cy="61364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3600" dirty="0">
                <a:solidFill>
                  <a:schemeClr val="bg1"/>
                </a:solidFill>
              </a:rPr>
              <a:t>Global temperature is 1.2C above the long term average</a:t>
            </a:r>
            <a:endParaRPr sz="3600" dirty="0">
              <a:solidFill>
                <a:schemeClr val="bg1"/>
              </a:solidFill>
            </a:endParaRPr>
          </a:p>
          <a:p>
            <a:pPr marL="0" lvl="0" indent="0" algn="l" rtl="0">
              <a:lnSpc>
                <a:spcPct val="90000"/>
              </a:lnSpc>
              <a:spcBef>
                <a:spcPts val="1000"/>
              </a:spcBef>
              <a:spcAft>
                <a:spcPts val="0"/>
              </a:spcAft>
              <a:buSzPts val="1800"/>
              <a:buNone/>
            </a:pPr>
            <a:r>
              <a:rPr lang="en-US" sz="3600" dirty="0">
                <a:solidFill>
                  <a:schemeClr val="bg1"/>
                </a:solidFill>
              </a:rPr>
              <a:t>Rise of temperature is highest over the Sub-Arctic and Antarctic areas, and here the average rise is significantly higher</a:t>
            </a:r>
            <a:endParaRPr sz="3600" dirty="0">
              <a:solidFill>
                <a:schemeClr val="bg1"/>
              </a:solidFill>
            </a:endParaRPr>
          </a:p>
          <a:p>
            <a:pPr marL="0" lvl="0" indent="0" algn="l" rtl="0">
              <a:lnSpc>
                <a:spcPct val="90000"/>
              </a:lnSpc>
              <a:spcBef>
                <a:spcPts val="1000"/>
              </a:spcBef>
              <a:spcAft>
                <a:spcPts val="0"/>
              </a:spcAft>
              <a:buSzPts val="1800"/>
              <a:buNone/>
            </a:pPr>
            <a:r>
              <a:rPr lang="en-US" sz="3600" dirty="0">
                <a:solidFill>
                  <a:schemeClr val="bg1"/>
                </a:solidFill>
              </a:rPr>
              <a:t>According to the UN the climate crisis is helping to accelerate species loss. Currently thought to be at least 1,000 times higher than the “expected” rate of extinction (over 200 species a day is likely)</a:t>
            </a:r>
            <a:endParaRPr sz="3600" dirty="0">
              <a:solidFill>
                <a:schemeClr val="bg1"/>
              </a:solidFill>
            </a:endParaRPr>
          </a:p>
          <a:p>
            <a:pPr marL="0" lvl="0" indent="0" algn="l" rtl="0">
              <a:lnSpc>
                <a:spcPct val="90000"/>
              </a:lnSpc>
              <a:spcBef>
                <a:spcPts val="1000"/>
              </a:spcBef>
              <a:spcAft>
                <a:spcPts val="0"/>
              </a:spcAft>
              <a:buSzPts val="1800"/>
              <a:buNone/>
            </a:pPr>
            <a:r>
              <a:rPr lang="en-US" sz="3600" dirty="0">
                <a:solidFill>
                  <a:schemeClr val="bg1"/>
                </a:solidFill>
              </a:rPr>
              <a:t>COP26 will not be enough to stop the rise in CO2 or methane</a:t>
            </a:r>
            <a:endParaRPr sz="3600" dirty="0">
              <a:solidFill>
                <a:schemeClr val="bg1"/>
              </a:solidFill>
            </a:endParaRPr>
          </a:p>
          <a:p>
            <a:pPr marL="0" lvl="0" indent="0" algn="l" rtl="0">
              <a:lnSpc>
                <a:spcPct val="90000"/>
              </a:lnSpc>
              <a:spcBef>
                <a:spcPts val="1000"/>
              </a:spcBef>
              <a:spcAft>
                <a:spcPts val="0"/>
              </a:spcAft>
              <a:buSzPts val="1800"/>
              <a:buNone/>
            </a:pPr>
            <a:r>
              <a:rPr lang="en-US" sz="3600" dirty="0">
                <a:solidFill>
                  <a:schemeClr val="bg1"/>
                </a:solidFill>
              </a:rPr>
              <a:t>We are still on course for a global rise of between 2 and 3C by the end of the century.  This will be catastrophic for food and water supplies</a:t>
            </a:r>
            <a:endParaRPr sz="36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997</Words>
  <Application>Microsoft Office PowerPoint</Application>
  <PresentationFormat>Widescreen</PresentationFormat>
  <Paragraphs>97</Paragraphs>
  <Slides>24</Slides>
  <Notes>24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Office Theme</vt:lpstr>
      <vt:lpstr>Office Theme</vt:lpstr>
      <vt:lpstr>Imagining the Impossible  in a time of  Climate and Nature Crisis</vt:lpstr>
      <vt:lpstr>PowerPoint Presentation</vt:lpstr>
      <vt:lpstr>   If you could list the top 5 things that concern you most about the situation we are in what would they be?    Start with the really big one for you, then list up to another four . . .</vt:lpstr>
      <vt:lpstr>PowerPoint Presentation</vt:lpstr>
      <vt:lpstr>Knowing what the problem is only the start of the conversation-  Let’s pause and ask the question:  What gives you hope for our uplands in a time of crisis?</vt:lpstr>
      <vt:lpstr>Living differently means  Re-Earthing ourselves and our  communities </vt:lpstr>
      <vt:lpstr>Re-Earthing our communities in 5 steps</vt:lpstr>
      <vt:lpstr>The 2 elements of STOP</vt:lpstr>
      <vt:lpstr>Climate Facts</vt:lpstr>
      <vt:lpstr> Facts on the disconnection from nature . . .</vt:lpstr>
      <vt:lpstr> Sources for disconnection facts</vt:lpstr>
      <vt:lpstr>PowerPoint Presentation</vt:lpstr>
      <vt:lpstr>People and Nature Survey 2021</vt:lpstr>
      <vt:lpstr>My  personal journey- reflecting back</vt:lpstr>
      <vt:lpstr>PLOT - Where do I start my own re-    earthing?  - Who do I do it with?</vt:lpstr>
      <vt:lpstr>SOW - How do I include      people in my journey? - Where do I start? </vt:lpstr>
      <vt:lpstr>GROW - Where does this journey     lead? - What is our goal? - What else do we consider?  </vt:lpstr>
      <vt:lpstr>HARVEST - A celebration of    what has been    achieved - A space to share    and enjoy - A process from    celebrating to    reflecting on    what next!</vt:lpstr>
      <vt:lpstr>Living differently in a time of crisis in 5 steps</vt:lpstr>
      <vt:lpstr>PowerPoint Presentation</vt:lpstr>
      <vt:lpstr>Living differently in a time of crisis in 5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Imagining the Impossible  in a time of  Climate and Nature Crisis</dc:title>
  <dc:creator>Regina Ebner</dc:creator>
  <cp:lastModifiedBy>Richard Wright</cp:lastModifiedBy>
  <cp:revision>4</cp:revision>
  <dcterms:created xsi:type="dcterms:W3CDTF">2022-01-25T11:11:59Z</dcterms:created>
  <dcterms:modified xsi:type="dcterms:W3CDTF">2023-04-04T11:00:41Z</dcterms:modified>
</cp:coreProperties>
</file>